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6" r:id="rId1"/>
  </p:sldMasterIdLst>
  <p:sldIdLst>
    <p:sldId id="280" r:id="rId2"/>
    <p:sldId id="281" r:id="rId3"/>
    <p:sldId id="268" r:id="rId4"/>
    <p:sldId id="259" r:id="rId5"/>
    <p:sldId id="278" r:id="rId6"/>
    <p:sldId id="262" r:id="rId7"/>
    <p:sldId id="269" r:id="rId8"/>
    <p:sldId id="279" r:id="rId9"/>
    <p:sldId id="264" r:id="rId10"/>
    <p:sldId id="266" r:id="rId11"/>
    <p:sldId id="27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8E0D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79" d="100"/>
          <a:sy n="79" d="100"/>
        </p:scale>
        <p:origin x="80" y="1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fr-FR"/>
              <a:t>Modifiez le style du titre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C043A1C-6467-4587-8424-54B898C831D4}" type="datetimeFigureOut">
              <a:rPr lang="fr-FR" smtClean="0"/>
              <a:t>28/03/2022</a:t>
            </a:fld>
            <a:endParaRPr lang="fr-FR"/>
          </a:p>
        </p:txBody>
      </p:sp>
      <p:sp>
        <p:nvSpPr>
          <p:cNvPr id="5" name="Footer Placeholder 4"/>
          <p:cNvSpPr>
            <a:spLocks noGrp="1"/>
          </p:cNvSpPr>
          <p:nvPr>
            <p:ph type="ftr" sz="quarter" idx="11"/>
          </p:nvPr>
        </p:nvSpPr>
        <p:spPr>
          <a:xfrm>
            <a:off x="2692397" y="5037663"/>
            <a:ext cx="5214635" cy="279400"/>
          </a:xfrm>
        </p:spPr>
        <p:txBody>
          <a:bodyPr/>
          <a:lstStyle/>
          <a:p>
            <a:endParaRPr lang="fr-FR"/>
          </a:p>
        </p:txBody>
      </p:sp>
      <p:sp>
        <p:nvSpPr>
          <p:cNvPr id="6" name="Slide Number Placeholder 5"/>
          <p:cNvSpPr>
            <a:spLocks noGrp="1"/>
          </p:cNvSpPr>
          <p:nvPr>
            <p:ph type="sldNum" sz="quarter" idx="12"/>
          </p:nvPr>
        </p:nvSpPr>
        <p:spPr>
          <a:xfrm>
            <a:off x="8956900" y="5037663"/>
            <a:ext cx="551167" cy="279400"/>
          </a:xfrm>
        </p:spPr>
        <p:txBody>
          <a:bodyPr/>
          <a:lstStyle/>
          <a:p>
            <a:fld id="{01F20DA9-AA62-4B25-922F-3FB246D96833}" type="slidenum">
              <a:rPr lang="fr-FR" smtClean="0"/>
              <a:t>‹N°›</a:t>
            </a:fld>
            <a:endParaRPr lang="fr-F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9540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C043A1C-6467-4587-8424-54B898C831D4}" type="datetimeFigureOut">
              <a:rPr lang="fr-FR" smtClean="0"/>
              <a:t>28/03/2022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2859112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28/03/2022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4119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28/03/2022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3143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28/03/2022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669560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28/03/2022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839455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fr-FR"/>
              <a:t>Modifiez le style du titre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28/03/2022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004748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C043A1C-6467-4587-8424-54B898C831D4}" type="datetimeFigureOut">
              <a:rPr lang="fr-FR" smtClean="0"/>
              <a:t>28/03/2022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454442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C043A1C-6467-4587-8424-54B898C831D4}" type="datetimeFigureOut">
              <a:rPr lang="fr-FR" smtClean="0"/>
              <a:t>28/03/2022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5722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C043A1C-6467-4587-8424-54B898C831D4}" type="datetimeFigureOut">
              <a:rPr lang="fr-FR" smtClean="0"/>
              <a:t>28/03/2022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2485501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fr-FR"/>
              <a:t>Modifiez le style du titre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28/03/2022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566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BC043A1C-6467-4587-8424-54B898C831D4}" type="datetimeFigureOut">
              <a:rPr lang="fr-FR" smtClean="0"/>
              <a:t>28/03/2022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1267220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C043A1C-6467-4587-8424-54B898C831D4}" type="datetimeFigureOut">
              <a:rPr lang="fr-FR" smtClean="0"/>
              <a:t>28/03/2022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01F20DA9-AA62-4B25-922F-3FB246D96833}" type="slidenum">
              <a:rPr lang="fr-FR" smtClean="0"/>
              <a:t>‹N°›</a:t>
            </a:fld>
            <a:endParaRPr lang="fr-F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79893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C043A1C-6467-4587-8424-54B898C831D4}" type="datetimeFigureOut">
              <a:rPr lang="fr-FR" smtClean="0"/>
              <a:t>28/03/2022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01F20DA9-AA62-4B25-922F-3FB246D96833}" type="slidenum">
              <a:rPr lang="fr-FR" smtClean="0"/>
              <a:t>‹N°›</a:t>
            </a:fld>
            <a:endParaRPr lang="fr-F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46569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043A1C-6467-4587-8424-54B898C831D4}" type="datetimeFigureOut">
              <a:rPr lang="fr-FR" smtClean="0"/>
              <a:t>28/03/2022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99298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fr-FR"/>
              <a:t>Modifiez le style du titre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C043A1C-6467-4587-8424-54B898C831D4}" type="datetimeFigureOut">
              <a:rPr lang="fr-FR" smtClean="0"/>
              <a:t>28/03/2022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3137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fr-FR"/>
              <a:t>Modifiez le style du titre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C043A1C-6467-4587-8424-54B898C831D4}" type="datetimeFigureOut">
              <a:rPr lang="fr-FR" smtClean="0"/>
              <a:t>28/03/2022</a:t>
            </a:fld>
            <a:endParaRPr lang="fr-F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3660999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C043A1C-6467-4587-8424-54B898C831D4}" type="datetimeFigureOut">
              <a:rPr lang="fr-FR" smtClean="0"/>
              <a:t>28/03/2022</a:t>
            </a:fld>
            <a:endParaRPr lang="fr-FR"/>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fr-F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1F20DA9-AA62-4B25-922F-3FB246D96833}" type="slidenum">
              <a:rPr lang="fr-FR" smtClean="0"/>
              <a:t>‹N°›</a:t>
            </a:fld>
            <a:endParaRPr lang="fr-FR"/>
          </a:p>
        </p:txBody>
      </p:sp>
    </p:spTree>
    <p:extLst>
      <p:ext uri="{BB962C8B-B14F-4D97-AF65-F5344CB8AC3E}">
        <p14:creationId xmlns:p14="http://schemas.microsoft.com/office/powerpoint/2010/main" val="523999438"/>
      </p:ext>
    </p:extLst>
  </p:cSld>
  <p:clrMap bg1="lt1" tx1="dk1" bg2="lt2" tx2="dk2" accent1="accent1" accent2="accent2" accent3="accent3" accent4="accent4" accent5="accent5" accent6="accent6" hlink="hlink" folHlink="folHlink"/>
  <p:sldLayoutIdLst>
    <p:sldLayoutId id="2147483977" r:id="rId1"/>
    <p:sldLayoutId id="2147483978" r:id="rId2"/>
    <p:sldLayoutId id="2147483979" r:id="rId3"/>
    <p:sldLayoutId id="2147483980" r:id="rId4"/>
    <p:sldLayoutId id="2147483981" r:id="rId5"/>
    <p:sldLayoutId id="2147483982" r:id="rId6"/>
    <p:sldLayoutId id="2147483983" r:id="rId7"/>
    <p:sldLayoutId id="2147483984" r:id="rId8"/>
    <p:sldLayoutId id="2147483985" r:id="rId9"/>
    <p:sldLayoutId id="2147483986" r:id="rId10"/>
    <p:sldLayoutId id="2147483987" r:id="rId11"/>
    <p:sldLayoutId id="2147483988" r:id="rId12"/>
    <p:sldLayoutId id="2147483989" r:id="rId13"/>
    <p:sldLayoutId id="2147483990" r:id="rId14"/>
    <p:sldLayoutId id="2147483991" r:id="rId15"/>
    <p:sldLayoutId id="2147483992" r:id="rId16"/>
    <p:sldLayoutId id="214748399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9.jp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401732C-37EE-4B98-A709-9530173F38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grpSp>
        <p:nvGrpSpPr>
          <p:cNvPr id="10" name="Group 9">
            <a:extLst>
              <a:ext uri="{FF2B5EF4-FFF2-40B4-BE49-F238E27FC236}">
                <a16:creationId xmlns:a16="http://schemas.microsoft.com/office/drawing/2014/main" id="{654E48C8-2A00-4C54-BC9C-B18EE49E9C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786"/>
            <a:ext cx="12229962" cy="6856214"/>
            <a:chOff x="-15736" y="0"/>
            <a:chExt cx="12229962" cy="6856214"/>
          </a:xfrm>
        </p:grpSpPr>
        <p:pic>
          <p:nvPicPr>
            <p:cNvPr id="11" name="Picture 10">
              <a:extLst>
                <a:ext uri="{FF2B5EF4-FFF2-40B4-BE49-F238E27FC236}">
                  <a16:creationId xmlns:a16="http://schemas.microsoft.com/office/drawing/2014/main" id="{CE0A0544-8F52-43F0-AC3E-DF683908B56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2" name="Rectangle 11">
              <a:extLst>
                <a:ext uri="{FF2B5EF4-FFF2-40B4-BE49-F238E27FC236}">
                  <a16:creationId xmlns:a16="http://schemas.microsoft.com/office/drawing/2014/main" id="{2F4057D3-A680-4443-9E51-ED920A691E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3" name="Picture 12">
              <a:extLst>
                <a:ext uri="{FF2B5EF4-FFF2-40B4-BE49-F238E27FC236}">
                  <a16:creationId xmlns:a16="http://schemas.microsoft.com/office/drawing/2014/main" id="{2F6853A4-7B38-4FDE-B024-AE8BA71E738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4" name="Picture 13">
              <a:extLst>
                <a:ext uri="{FF2B5EF4-FFF2-40B4-BE49-F238E27FC236}">
                  <a16:creationId xmlns:a16="http://schemas.microsoft.com/office/drawing/2014/main" id="{86ADF4DB-4290-4441-8F8E-04152FE6063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re 1">
            <a:extLst>
              <a:ext uri="{FF2B5EF4-FFF2-40B4-BE49-F238E27FC236}">
                <a16:creationId xmlns:a16="http://schemas.microsoft.com/office/drawing/2014/main" id="{4AC4752E-52BB-4796-ACA7-02EC9CDB9B62}"/>
              </a:ext>
            </a:extLst>
          </p:cNvPr>
          <p:cNvSpPr>
            <a:spLocks noGrp="1"/>
          </p:cNvSpPr>
          <p:nvPr>
            <p:ph type="ctrTitle"/>
          </p:nvPr>
        </p:nvSpPr>
        <p:spPr>
          <a:xfrm>
            <a:off x="997528" y="982132"/>
            <a:ext cx="4094017" cy="2823880"/>
          </a:xfrm>
        </p:spPr>
        <p:txBody>
          <a:bodyPr>
            <a:normAutofit/>
          </a:bodyPr>
          <a:lstStyle/>
          <a:p>
            <a:r>
              <a:rPr lang="fr-FR" sz="4800">
                <a:solidFill>
                  <a:srgbClr val="262626"/>
                </a:solidFill>
                <a:latin typeface="Calibri" panose="020F0502020204030204" pitchFamily="34" charset="0"/>
                <a:cs typeface="Calibri" panose="020F0502020204030204" pitchFamily="34" charset="0"/>
              </a:rPr>
              <a:t>Gagne ton chapitre !</a:t>
            </a:r>
          </a:p>
        </p:txBody>
      </p:sp>
      <p:pic>
        <p:nvPicPr>
          <p:cNvPr id="3" name="Image 2">
            <a:extLst>
              <a:ext uri="{FF2B5EF4-FFF2-40B4-BE49-F238E27FC236}">
                <a16:creationId xmlns:a16="http://schemas.microsoft.com/office/drawing/2014/main" id="{2F58C0E2-9276-44B1-8D89-413C54E1F33E}"/>
              </a:ext>
            </a:extLst>
          </p:cNvPr>
          <p:cNvPicPr>
            <a:picLocks noChangeAspect="1"/>
          </p:cNvPicPr>
          <p:nvPr/>
        </p:nvPicPr>
        <p:blipFill>
          <a:blip r:embed="rId5"/>
          <a:stretch>
            <a:fillRect/>
          </a:stretch>
        </p:blipFill>
        <p:spPr>
          <a:xfrm>
            <a:off x="5418668" y="1248048"/>
            <a:ext cx="5469466" cy="4361900"/>
          </a:xfrm>
          <a:prstGeom prst="rect">
            <a:avLst/>
          </a:prstGeom>
          <a:ln w="57150" cmpd="thickThin">
            <a:solidFill>
              <a:srgbClr val="7F7F7F"/>
            </a:solidFill>
            <a:miter lim="800000"/>
          </a:ln>
        </p:spPr>
      </p:pic>
    </p:spTree>
    <p:extLst>
      <p:ext uri="{BB962C8B-B14F-4D97-AF65-F5344CB8AC3E}">
        <p14:creationId xmlns:p14="http://schemas.microsoft.com/office/powerpoint/2010/main" val="34689112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7FEEE57-5334-4B39-98F1-F58C2AE02AB2}"/>
              </a:ext>
            </a:extLst>
          </p:cNvPr>
          <p:cNvSpPr/>
          <p:nvPr/>
        </p:nvSpPr>
        <p:spPr>
          <a:xfrm>
            <a:off x="980661" y="630830"/>
            <a:ext cx="10204174" cy="5497082"/>
          </a:xfrm>
          <a:prstGeom prst="rect">
            <a:avLst/>
          </a:prstGeom>
        </p:spPr>
        <p:txBody>
          <a:bodyPr wrap="square">
            <a:spAutoFit/>
          </a:bodyPr>
          <a:lstStyle/>
          <a:p>
            <a:pPr algn="ctr">
              <a:lnSpc>
                <a:spcPct val="107000"/>
              </a:lnSpc>
            </a:pPr>
            <a:r>
              <a:rPr lang="fr-FR" sz="3200" b="1" dirty="0">
                <a:latin typeface="Calibri" panose="020F0502020204030204" pitchFamily="34" charset="0"/>
                <a:ea typeface="Calibri" panose="020F0502020204030204" pitchFamily="34" charset="0"/>
                <a:cs typeface="Times New Roman" panose="02020603050405020304" pitchFamily="18" charset="0"/>
              </a:rPr>
              <a:t>La star : le </a:t>
            </a:r>
            <a:r>
              <a:rPr lang="fr-FR" sz="3200" b="1" dirty="0" err="1">
                <a:latin typeface="Calibri" panose="020F0502020204030204" pitchFamily="34" charset="0"/>
                <a:ea typeface="Calibri" panose="020F0502020204030204" pitchFamily="34" charset="0"/>
                <a:cs typeface="Times New Roman" panose="02020603050405020304" pitchFamily="18" charset="0"/>
              </a:rPr>
              <a:t>Tyrannosaurus</a:t>
            </a:r>
            <a:endParaRPr lang="fr-FR" sz="3200" b="1" dirty="0">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fr-FR" sz="2000" dirty="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fr-FR" sz="2600" dirty="0">
                <a:latin typeface="Calibri" panose="020F0502020204030204" pitchFamily="34" charset="0"/>
                <a:ea typeface="Calibri" panose="020F0502020204030204" pitchFamily="34" charset="0"/>
                <a:cs typeface="Times New Roman" panose="02020603050405020304" pitchFamily="18" charset="0"/>
              </a:rPr>
              <a:t>Impossible de parler des dinosaures sans mentionner le </a:t>
            </a:r>
            <a:r>
              <a:rPr lang="fr-FR" sz="2600" dirty="0" err="1">
                <a:latin typeface="Calibri" panose="020F0502020204030204" pitchFamily="34" charset="0"/>
                <a:ea typeface="Calibri" panose="020F0502020204030204" pitchFamily="34" charset="0"/>
                <a:cs typeface="Times New Roman" panose="02020603050405020304" pitchFamily="18" charset="0"/>
              </a:rPr>
              <a:t>Tyrannosaurus</a:t>
            </a:r>
            <a:r>
              <a:rPr lang="fr-FR" sz="2600" dirty="0">
                <a:latin typeface="Calibri" panose="020F0502020204030204" pitchFamily="34" charset="0"/>
                <a:ea typeface="Calibri" panose="020F0502020204030204" pitchFamily="34" charset="0"/>
                <a:cs typeface="Times New Roman" panose="02020603050405020304" pitchFamily="18" charset="0"/>
              </a:rPr>
              <a:t> ! C’est l’un des prédateurs les plus féroces du Crétacé. D’ailleurs, son nom signifie « lézard tyran ». Il mesure 13 m de long, 4 m de haut et pèse 5 tonnes environ. </a:t>
            </a:r>
          </a:p>
          <a:p>
            <a:pPr>
              <a:lnSpc>
                <a:spcPct val="107000"/>
              </a:lnSpc>
              <a:spcAft>
                <a:spcPts val="800"/>
              </a:spcAft>
            </a:pPr>
            <a:r>
              <a:rPr lang="fr-FR" sz="2600" dirty="0">
                <a:latin typeface="Calibri" panose="020F0502020204030204" pitchFamily="34" charset="0"/>
                <a:ea typeface="Calibri" panose="020F0502020204030204" pitchFamily="34" charset="0"/>
                <a:cs typeface="Times New Roman" panose="02020603050405020304" pitchFamily="18" charset="0"/>
              </a:rPr>
              <a:t>Grâce à son odorat remarquable, il peut flairer sa proie, puis courir vite sur ses pattes arrière pour l’attraper. Ensuite, il se sert de ses griffes acérées pour la déchiqueter et ouvre grand sa gueule aux dents pointues pour l’avaler : 70 kg de viande en une seule bouchée ! </a:t>
            </a:r>
          </a:p>
          <a:p>
            <a:pPr>
              <a:lnSpc>
                <a:spcPct val="107000"/>
              </a:lnSpc>
              <a:spcAft>
                <a:spcPts val="800"/>
              </a:spcAft>
            </a:pPr>
            <a:r>
              <a:rPr lang="fr-FR" sz="2600" dirty="0">
                <a:latin typeface="Calibri" panose="020F0502020204030204" pitchFamily="34" charset="0"/>
                <a:ea typeface="Calibri" panose="020F0502020204030204" pitchFamily="34" charset="0"/>
                <a:cs typeface="Times New Roman" panose="02020603050405020304" pitchFamily="18" charset="0"/>
              </a:rPr>
              <a:t>Cette créature terrifiante a inspiré le cinéma, on le retrouve par exemple dans le film </a:t>
            </a:r>
            <a:r>
              <a:rPr lang="fr-FR" sz="2600" dirty="0" err="1">
                <a:latin typeface="Calibri" panose="020F0502020204030204" pitchFamily="34" charset="0"/>
                <a:ea typeface="Calibri" panose="020F0502020204030204" pitchFamily="34" charset="0"/>
                <a:cs typeface="Times New Roman" panose="02020603050405020304" pitchFamily="18" charset="0"/>
              </a:rPr>
              <a:t>Jurassic</a:t>
            </a:r>
            <a:r>
              <a:rPr lang="fr-FR" sz="2600" dirty="0">
                <a:latin typeface="Calibri" panose="020F0502020204030204" pitchFamily="34" charset="0"/>
                <a:ea typeface="Calibri" panose="020F0502020204030204" pitchFamily="34" charset="0"/>
                <a:cs typeface="Times New Roman" panose="02020603050405020304" pitchFamily="18" charset="0"/>
              </a:rPr>
              <a:t> Park.</a:t>
            </a:r>
          </a:p>
        </p:txBody>
      </p:sp>
    </p:spTree>
    <p:extLst>
      <p:ext uri="{BB962C8B-B14F-4D97-AF65-F5344CB8AC3E}">
        <p14:creationId xmlns:p14="http://schemas.microsoft.com/office/powerpoint/2010/main" val="2955272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434DCA8-BC57-40AE-94D7-754460957E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565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E93A23A1-FB7B-4C57-8240-0B6015C1116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5736" y="28937"/>
            <a:ext cx="12188825" cy="6856214"/>
          </a:xfrm>
          <a:prstGeom prst="rect">
            <a:avLst/>
          </a:prstGeom>
        </p:spPr>
      </p:pic>
      <p:sp>
        <p:nvSpPr>
          <p:cNvPr id="14" name="Rectangle 13">
            <a:extLst>
              <a:ext uri="{FF2B5EF4-FFF2-40B4-BE49-F238E27FC236}">
                <a16:creationId xmlns:a16="http://schemas.microsoft.com/office/drawing/2014/main" id="{D43CA6E1-DE85-4998-B1CA-2B617EDF60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8744" y="671208"/>
            <a:ext cx="10937716" cy="5551283"/>
          </a:xfrm>
          <a:prstGeom prst="rect">
            <a:avLst/>
          </a:prstGeom>
          <a:noFill/>
          <a:ln w="22225" cap="flat">
            <a:solidFill>
              <a:srgbClr val="9E722C"/>
            </a:solidFill>
            <a:miter lim="800000"/>
          </a:ln>
        </p:spPr>
        <p:style>
          <a:lnRef idx="1">
            <a:schemeClr val="accent1"/>
          </a:lnRef>
          <a:fillRef idx="3">
            <a:schemeClr val="accent1"/>
          </a:fillRef>
          <a:effectRef idx="2">
            <a:schemeClr val="accent1"/>
          </a:effectRef>
          <a:fontRef idx="minor">
            <a:schemeClr val="lt1"/>
          </a:fontRef>
        </p:style>
      </p:sp>
      <p:pic>
        <p:nvPicPr>
          <p:cNvPr id="16" name="Picture 15">
            <a:extLst>
              <a:ext uri="{FF2B5EF4-FFF2-40B4-BE49-F238E27FC236}">
                <a16:creationId xmlns:a16="http://schemas.microsoft.com/office/drawing/2014/main" id="{AD162A3C-D7A8-4B2A-94B1-73192CBC573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29184" y="3174136"/>
            <a:ext cx="777240" cy="606425"/>
          </a:xfrm>
          <a:prstGeom prst="rect">
            <a:avLst/>
          </a:prstGeom>
        </p:spPr>
      </p:pic>
      <p:pic>
        <p:nvPicPr>
          <p:cNvPr id="5" name="Image 4" descr="Une image contenant texte&#10;&#10;Description générée automatiquement">
            <a:extLst>
              <a:ext uri="{FF2B5EF4-FFF2-40B4-BE49-F238E27FC236}">
                <a16:creationId xmlns:a16="http://schemas.microsoft.com/office/drawing/2014/main" id="{EDA6704F-7C80-449F-AA29-19DB4DED10BA}"/>
              </a:ext>
            </a:extLst>
          </p:cNvPr>
          <p:cNvPicPr>
            <a:picLocks noChangeAspect="1"/>
          </p:cNvPicPr>
          <p:nvPr/>
        </p:nvPicPr>
        <p:blipFill rotWithShape="1">
          <a:blip r:embed="rId5">
            <a:extLst>
              <a:ext uri="{28A0092B-C50C-407E-A947-70E740481C1C}">
                <a14:useLocalDpi xmlns:a14="http://schemas.microsoft.com/office/drawing/2010/main" val="0"/>
              </a:ext>
            </a:extLst>
          </a:blip>
          <a:srcRect l="7698" t="15106" r="5191" b="5171"/>
          <a:stretch/>
        </p:blipFill>
        <p:spPr>
          <a:xfrm rot="16200000">
            <a:off x="3778804" y="641022"/>
            <a:ext cx="4615479" cy="5632046"/>
          </a:xfrm>
          <a:prstGeom prst="rect">
            <a:avLst/>
          </a:prstGeom>
        </p:spPr>
      </p:pic>
      <p:pic>
        <p:nvPicPr>
          <p:cNvPr id="18" name="Picture 17">
            <a:extLst>
              <a:ext uri="{FF2B5EF4-FFF2-40B4-BE49-F238E27FC236}">
                <a16:creationId xmlns:a16="http://schemas.microsoft.com/office/drawing/2014/main" id="{6B8F1012-6DEE-4829-9F32-620A711094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flipH="1">
            <a:off x="11437976" y="3174136"/>
            <a:ext cx="777240" cy="606425"/>
          </a:xfrm>
          <a:prstGeom prst="rect">
            <a:avLst/>
          </a:prstGeom>
        </p:spPr>
      </p:pic>
    </p:spTree>
    <p:extLst>
      <p:ext uri="{BB962C8B-B14F-4D97-AF65-F5344CB8AC3E}">
        <p14:creationId xmlns:p14="http://schemas.microsoft.com/office/powerpoint/2010/main" val="4043349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8B6AF6-00E4-4427-9D67-3B3F1A1F61D1}"/>
              </a:ext>
            </a:extLst>
          </p:cNvPr>
          <p:cNvSpPr>
            <a:spLocks noGrp="1"/>
          </p:cNvSpPr>
          <p:nvPr>
            <p:ph type="title"/>
          </p:nvPr>
        </p:nvSpPr>
        <p:spPr/>
        <p:txBody>
          <a:bodyPr>
            <a:normAutofit fontScale="90000"/>
          </a:bodyPr>
          <a:lstStyle/>
          <a:p>
            <a:r>
              <a:rPr lang="fr-FR" altLang="fr-FR" b="1" dirty="0">
                <a:ln>
                  <a:noFill/>
                </a:ln>
                <a:solidFill>
                  <a:schemeClr val="tx1"/>
                </a:solidFill>
                <a:latin typeface="Calibri" panose="020F0502020204030204" pitchFamily="34" charset="0"/>
                <a:ea typeface="Calibri" panose="020F0502020204030204" pitchFamily="34" charset="0"/>
                <a:cs typeface="Times New Roman" panose="02020603050405020304" pitchFamily="18" charset="0"/>
              </a:rPr>
              <a:t>Gagne tes prochains textes de lecture en validant les défis !</a:t>
            </a:r>
            <a:endParaRPr lang="fr-FR" dirty="0"/>
          </a:p>
        </p:txBody>
      </p:sp>
      <p:sp>
        <p:nvSpPr>
          <p:cNvPr id="3" name="Espace réservé du contenu 2">
            <a:extLst>
              <a:ext uri="{FF2B5EF4-FFF2-40B4-BE49-F238E27FC236}">
                <a16:creationId xmlns:a16="http://schemas.microsoft.com/office/drawing/2014/main" id="{BD5BBA99-13E8-43F6-A886-2226BC257643}"/>
              </a:ext>
            </a:extLst>
          </p:cNvPr>
          <p:cNvSpPr>
            <a:spLocks noGrp="1"/>
          </p:cNvSpPr>
          <p:nvPr>
            <p:ph idx="1"/>
          </p:nvPr>
        </p:nvSpPr>
        <p:spPr/>
        <p:txBody>
          <a:bodyPr/>
          <a:lstStyle/>
          <a:p>
            <a:endParaRPr lang="fr-FR" dirty="0"/>
          </a:p>
        </p:txBody>
      </p:sp>
      <p:sp>
        <p:nvSpPr>
          <p:cNvPr id="5" name="Rectangle 3">
            <a:extLst>
              <a:ext uri="{FF2B5EF4-FFF2-40B4-BE49-F238E27FC236}">
                <a16:creationId xmlns:a16="http://schemas.microsoft.com/office/drawing/2014/main" id="{97C25405-D568-4324-B95B-D11DF2895BCB}"/>
              </a:ext>
            </a:extLst>
          </p:cNvPr>
          <p:cNvSpPr>
            <a:spLocks noChangeArrowheads="1"/>
          </p:cNvSpPr>
          <p:nvPr/>
        </p:nvSpPr>
        <p:spPr bwMode="auto">
          <a:xfrm>
            <a:off x="0" y="17907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Garamond" panose="02020404030301010803"/>
              <a:ea typeface="+mn-ea"/>
              <a:cs typeface="+mn-cs"/>
            </a:endParaRPr>
          </a:p>
        </p:txBody>
      </p:sp>
      <p:pic>
        <p:nvPicPr>
          <p:cNvPr id="6" name="Image 5">
            <a:extLst>
              <a:ext uri="{FF2B5EF4-FFF2-40B4-BE49-F238E27FC236}">
                <a16:creationId xmlns:a16="http://schemas.microsoft.com/office/drawing/2014/main" id="{FEFC57BE-38F7-4E28-913C-9378430E1FC1}"/>
              </a:ext>
            </a:extLst>
          </p:cNvPr>
          <p:cNvPicPr>
            <a:picLocks noChangeAspect="1"/>
          </p:cNvPicPr>
          <p:nvPr/>
        </p:nvPicPr>
        <p:blipFill>
          <a:blip r:embed="rId2"/>
          <a:stretch>
            <a:fillRect/>
          </a:stretch>
        </p:blipFill>
        <p:spPr>
          <a:xfrm>
            <a:off x="4412608" y="3320834"/>
            <a:ext cx="3366784" cy="2688131"/>
          </a:xfrm>
          <a:prstGeom prst="rect">
            <a:avLst/>
          </a:prstGeom>
        </p:spPr>
      </p:pic>
    </p:spTree>
    <p:extLst>
      <p:ext uri="{BB962C8B-B14F-4D97-AF65-F5344CB8AC3E}">
        <p14:creationId xmlns:p14="http://schemas.microsoft.com/office/powerpoint/2010/main" val="4063516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A031FF-FBD8-4232-A5C7-3D8F8563EB83}"/>
              </a:ext>
            </a:extLst>
          </p:cNvPr>
          <p:cNvSpPr>
            <a:spLocks noGrp="1"/>
          </p:cNvSpPr>
          <p:nvPr>
            <p:ph type="title"/>
          </p:nvPr>
        </p:nvSpPr>
        <p:spPr/>
        <p:txBody>
          <a:bodyPr/>
          <a:lstStyle/>
          <a:p>
            <a:r>
              <a:rPr lang="fr-FR" dirty="0">
                <a:latin typeface="Calibri" panose="020F0502020204030204" pitchFamily="34" charset="0"/>
                <a:cs typeface="Calibri" panose="020F0502020204030204" pitchFamily="34" charset="0"/>
              </a:rPr>
              <a:t>Les pronoms personnels</a:t>
            </a:r>
          </a:p>
        </p:txBody>
      </p:sp>
      <p:sp>
        <p:nvSpPr>
          <p:cNvPr id="3" name="Espace réservé du contenu 2">
            <a:extLst>
              <a:ext uri="{FF2B5EF4-FFF2-40B4-BE49-F238E27FC236}">
                <a16:creationId xmlns:a16="http://schemas.microsoft.com/office/drawing/2014/main" id="{4EAE861C-398E-4CD8-BC8C-408CB240358A}"/>
              </a:ext>
            </a:extLst>
          </p:cNvPr>
          <p:cNvSpPr>
            <a:spLocks noGrp="1"/>
          </p:cNvSpPr>
          <p:nvPr>
            <p:ph idx="1"/>
          </p:nvPr>
        </p:nvSpPr>
        <p:spPr/>
        <p:txBody>
          <a:bodyPr>
            <a:normAutofit/>
          </a:bodyPr>
          <a:lstStyle/>
          <a:p>
            <a:pPr marL="0" indent="0">
              <a:buNone/>
            </a:pPr>
            <a:r>
              <a:rPr lang="fr-FR" b="1" dirty="0">
                <a:latin typeface="Calibri" panose="020F0502020204030204" pitchFamily="34" charset="0"/>
                <a:cs typeface="Calibri" panose="020F0502020204030204" pitchFamily="34" charset="0"/>
              </a:rPr>
              <a:t>Rappel :</a:t>
            </a:r>
          </a:p>
          <a:p>
            <a:pPr marL="0" indent="0">
              <a:spcBef>
                <a:spcPts val="0"/>
              </a:spcBef>
              <a:spcAft>
                <a:spcPts val="0"/>
              </a:spcAft>
              <a:buNone/>
            </a:pPr>
            <a:r>
              <a:rPr lang="fr-FR" sz="2000" dirty="0">
                <a:latin typeface="Calibri" panose="020F0502020204030204" pitchFamily="34" charset="0"/>
                <a:cs typeface="Calibri" panose="020F0502020204030204" pitchFamily="34" charset="0"/>
              </a:rPr>
              <a:t>Un pronom personnel remplace un nom.</a:t>
            </a:r>
          </a:p>
          <a:p>
            <a:pPr marL="0" indent="0">
              <a:buNone/>
            </a:pPr>
            <a:endParaRPr lang="fr-FR" dirty="0"/>
          </a:p>
        </p:txBody>
      </p:sp>
      <p:graphicFrame>
        <p:nvGraphicFramePr>
          <p:cNvPr id="11" name="Tableau 11">
            <a:extLst>
              <a:ext uri="{FF2B5EF4-FFF2-40B4-BE49-F238E27FC236}">
                <a16:creationId xmlns:a16="http://schemas.microsoft.com/office/drawing/2014/main" id="{021101B1-7384-451E-A108-8B0A04B00B2E}"/>
              </a:ext>
            </a:extLst>
          </p:cNvPr>
          <p:cNvGraphicFramePr>
            <a:graphicFrameLocks noGrp="1"/>
          </p:cNvGraphicFramePr>
          <p:nvPr>
            <p:extLst>
              <p:ext uri="{D42A27DB-BD31-4B8C-83A1-F6EECF244321}">
                <p14:modId xmlns:p14="http://schemas.microsoft.com/office/powerpoint/2010/main" val="2328322017"/>
              </p:ext>
            </p:extLst>
          </p:nvPr>
        </p:nvGraphicFramePr>
        <p:xfrm>
          <a:off x="2031999" y="4045962"/>
          <a:ext cx="8128000" cy="155956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730862081"/>
                    </a:ext>
                  </a:extLst>
                </a:gridCol>
                <a:gridCol w="2032000">
                  <a:extLst>
                    <a:ext uri="{9D8B030D-6E8A-4147-A177-3AD203B41FA5}">
                      <a16:colId xmlns:a16="http://schemas.microsoft.com/office/drawing/2014/main" val="4045811648"/>
                    </a:ext>
                  </a:extLst>
                </a:gridCol>
                <a:gridCol w="2032000">
                  <a:extLst>
                    <a:ext uri="{9D8B030D-6E8A-4147-A177-3AD203B41FA5}">
                      <a16:colId xmlns:a16="http://schemas.microsoft.com/office/drawing/2014/main" val="2694516587"/>
                    </a:ext>
                  </a:extLst>
                </a:gridCol>
                <a:gridCol w="2032000">
                  <a:extLst>
                    <a:ext uri="{9D8B030D-6E8A-4147-A177-3AD203B41FA5}">
                      <a16:colId xmlns:a16="http://schemas.microsoft.com/office/drawing/2014/main" val="3874679330"/>
                    </a:ext>
                  </a:extLst>
                </a:gridCol>
              </a:tblGrid>
              <a:tr h="370840">
                <a:tc gridSpan="2">
                  <a:txBody>
                    <a:bodyPr/>
                    <a:lstStyle/>
                    <a:p>
                      <a:pPr algn="ctr"/>
                      <a:r>
                        <a:rPr lang="fr-FR" dirty="0">
                          <a:latin typeface="Calibri" panose="020F0502020204030204" pitchFamily="34" charset="0"/>
                          <a:cs typeface="Calibri" panose="020F0502020204030204" pitchFamily="34" charset="0"/>
                        </a:rPr>
                        <a:t>SINGULIER</a:t>
                      </a:r>
                    </a:p>
                  </a:txBody>
                  <a:tcPr/>
                </a:tc>
                <a:tc hMerge="1">
                  <a:txBody>
                    <a:bodyPr/>
                    <a:lstStyle/>
                    <a:p>
                      <a:endParaRPr lang="fr-FR" dirty="0"/>
                    </a:p>
                  </a:txBody>
                  <a:tcPr/>
                </a:tc>
                <a:tc gridSpan="2">
                  <a:txBody>
                    <a:bodyPr/>
                    <a:lstStyle/>
                    <a:p>
                      <a:pPr algn="ctr"/>
                      <a:r>
                        <a:rPr lang="fr-FR" dirty="0">
                          <a:latin typeface="Calibri" panose="020F0502020204030204" pitchFamily="34" charset="0"/>
                          <a:cs typeface="Calibri" panose="020F0502020204030204" pitchFamily="34" charset="0"/>
                        </a:rPr>
                        <a:t>PLURIEL</a:t>
                      </a:r>
                    </a:p>
                  </a:txBody>
                  <a:tcPr/>
                </a:tc>
                <a:tc hMerge="1">
                  <a:txBody>
                    <a:bodyPr/>
                    <a:lstStyle/>
                    <a:p>
                      <a:endParaRPr lang="fr-FR" dirty="0"/>
                    </a:p>
                  </a:txBody>
                  <a:tcPr/>
                </a:tc>
                <a:extLst>
                  <a:ext uri="{0D108BD9-81ED-4DB2-BD59-A6C34878D82A}">
                    <a16:rowId xmlns:a16="http://schemas.microsoft.com/office/drawing/2014/main" val="2605945216"/>
                  </a:ext>
                </a:extLst>
              </a:tr>
              <a:tr h="370840">
                <a:tc>
                  <a:txBody>
                    <a:bodyPr/>
                    <a:lstStyle/>
                    <a:p>
                      <a:pPr algn="ctr"/>
                      <a:r>
                        <a:rPr lang="fr-FR" sz="2000" b="1" dirty="0">
                          <a:latin typeface="Calibri" panose="020F0502020204030204" pitchFamily="34" charset="0"/>
                          <a:cs typeface="Calibri" panose="020F0502020204030204" pitchFamily="34" charset="0"/>
                        </a:rPr>
                        <a:t>je</a:t>
                      </a:r>
                    </a:p>
                  </a:txBody>
                  <a:tcPr/>
                </a:tc>
                <a:tc>
                  <a:txBody>
                    <a:bodyPr/>
                    <a:lstStyle/>
                    <a:p>
                      <a:pPr algn="ctr"/>
                      <a:r>
                        <a:rPr lang="fr-FR" dirty="0">
                          <a:latin typeface="Calibri" panose="020F0502020204030204" pitchFamily="34" charset="0"/>
                          <a:cs typeface="Calibri" panose="020F0502020204030204" pitchFamily="34" charset="0"/>
                        </a:rPr>
                        <a:t>1</a:t>
                      </a:r>
                      <a:r>
                        <a:rPr lang="fr-FR" baseline="30000" dirty="0">
                          <a:latin typeface="Calibri" panose="020F0502020204030204" pitchFamily="34" charset="0"/>
                          <a:cs typeface="Calibri" panose="020F0502020204030204" pitchFamily="34" charset="0"/>
                        </a:rPr>
                        <a:t>ère</a:t>
                      </a:r>
                      <a:r>
                        <a:rPr lang="fr-FR" dirty="0">
                          <a:latin typeface="Calibri" panose="020F0502020204030204" pitchFamily="34" charset="0"/>
                          <a:cs typeface="Calibri" panose="020F0502020204030204" pitchFamily="34" charset="0"/>
                        </a:rPr>
                        <a:t> personne</a:t>
                      </a:r>
                    </a:p>
                  </a:txBody>
                  <a:tcPr/>
                </a:tc>
                <a:tc>
                  <a:txBody>
                    <a:bodyPr/>
                    <a:lstStyle/>
                    <a:p>
                      <a:pPr algn="ctr"/>
                      <a:r>
                        <a:rPr lang="fr-FR" sz="2000" b="1" dirty="0">
                          <a:latin typeface="Calibri" panose="020F0502020204030204" pitchFamily="34" charset="0"/>
                          <a:cs typeface="Calibri" panose="020F0502020204030204" pitchFamily="34" charset="0"/>
                        </a:rPr>
                        <a:t>nous</a:t>
                      </a:r>
                    </a:p>
                  </a:txBody>
                  <a:tcPr/>
                </a:tc>
                <a:tc>
                  <a:txBody>
                    <a:bodyPr/>
                    <a:lstStyle/>
                    <a:p>
                      <a:pPr algn="ctr"/>
                      <a:r>
                        <a:rPr lang="fr-FR" dirty="0">
                          <a:latin typeface="Calibri" panose="020F0502020204030204" pitchFamily="34" charset="0"/>
                          <a:cs typeface="Calibri" panose="020F0502020204030204" pitchFamily="34" charset="0"/>
                        </a:rPr>
                        <a:t>1</a:t>
                      </a:r>
                      <a:r>
                        <a:rPr lang="fr-FR" baseline="30000" dirty="0">
                          <a:latin typeface="Calibri" panose="020F0502020204030204" pitchFamily="34" charset="0"/>
                          <a:cs typeface="Calibri" panose="020F0502020204030204" pitchFamily="34" charset="0"/>
                        </a:rPr>
                        <a:t>ère</a:t>
                      </a:r>
                      <a:r>
                        <a:rPr lang="fr-FR" dirty="0">
                          <a:latin typeface="Calibri" panose="020F0502020204030204" pitchFamily="34" charset="0"/>
                          <a:cs typeface="Calibri" panose="020F0502020204030204" pitchFamily="34" charset="0"/>
                        </a:rPr>
                        <a:t> personne</a:t>
                      </a:r>
                    </a:p>
                  </a:txBody>
                  <a:tcPr/>
                </a:tc>
                <a:extLst>
                  <a:ext uri="{0D108BD9-81ED-4DB2-BD59-A6C34878D82A}">
                    <a16:rowId xmlns:a16="http://schemas.microsoft.com/office/drawing/2014/main" val="2766826996"/>
                  </a:ext>
                </a:extLst>
              </a:tr>
              <a:tr h="370840">
                <a:tc>
                  <a:txBody>
                    <a:bodyPr/>
                    <a:lstStyle/>
                    <a:p>
                      <a:pPr algn="ctr"/>
                      <a:r>
                        <a:rPr lang="fr-FR" sz="2000" b="1" dirty="0">
                          <a:latin typeface="Calibri" panose="020F0502020204030204" pitchFamily="34" charset="0"/>
                          <a:cs typeface="Calibri" panose="020F0502020204030204" pitchFamily="34" charset="0"/>
                        </a:rPr>
                        <a:t>tu</a:t>
                      </a:r>
                    </a:p>
                  </a:txBody>
                  <a:tcPr/>
                </a:tc>
                <a:tc>
                  <a:txBody>
                    <a:bodyPr/>
                    <a:lstStyle/>
                    <a:p>
                      <a:pPr algn="ctr"/>
                      <a:r>
                        <a:rPr lang="fr-FR" dirty="0">
                          <a:latin typeface="Calibri" panose="020F0502020204030204" pitchFamily="34" charset="0"/>
                          <a:cs typeface="Calibri" panose="020F0502020204030204" pitchFamily="34" charset="0"/>
                        </a:rPr>
                        <a:t>2</a:t>
                      </a:r>
                      <a:r>
                        <a:rPr lang="fr-FR" baseline="30000" dirty="0">
                          <a:latin typeface="Calibri" panose="020F0502020204030204" pitchFamily="34" charset="0"/>
                          <a:cs typeface="Calibri" panose="020F0502020204030204" pitchFamily="34" charset="0"/>
                        </a:rPr>
                        <a:t>ème</a:t>
                      </a:r>
                      <a:r>
                        <a:rPr lang="fr-FR" dirty="0">
                          <a:latin typeface="Calibri" panose="020F0502020204030204" pitchFamily="34" charset="0"/>
                          <a:cs typeface="Calibri" panose="020F0502020204030204" pitchFamily="34" charset="0"/>
                        </a:rPr>
                        <a:t> personne</a:t>
                      </a:r>
                    </a:p>
                  </a:txBody>
                  <a:tcPr/>
                </a:tc>
                <a:tc>
                  <a:txBody>
                    <a:bodyPr/>
                    <a:lstStyle/>
                    <a:p>
                      <a:pPr algn="ctr"/>
                      <a:r>
                        <a:rPr lang="fr-FR" sz="2000" b="1" dirty="0">
                          <a:latin typeface="Calibri" panose="020F0502020204030204" pitchFamily="34" charset="0"/>
                          <a:cs typeface="Calibri" panose="020F0502020204030204" pitchFamily="34" charset="0"/>
                        </a:rPr>
                        <a:t>vous</a:t>
                      </a:r>
                    </a:p>
                  </a:txBody>
                  <a:tcPr/>
                </a:tc>
                <a:tc>
                  <a:txBody>
                    <a:bodyPr/>
                    <a:lstStyle/>
                    <a:p>
                      <a:pPr algn="ctr"/>
                      <a:r>
                        <a:rPr lang="fr-FR" dirty="0">
                          <a:latin typeface="Calibri" panose="020F0502020204030204" pitchFamily="34" charset="0"/>
                          <a:cs typeface="Calibri" panose="020F0502020204030204" pitchFamily="34" charset="0"/>
                        </a:rPr>
                        <a:t>2</a:t>
                      </a:r>
                      <a:r>
                        <a:rPr lang="fr-FR" baseline="30000" dirty="0">
                          <a:latin typeface="Calibri" panose="020F0502020204030204" pitchFamily="34" charset="0"/>
                          <a:cs typeface="Calibri" panose="020F0502020204030204" pitchFamily="34" charset="0"/>
                        </a:rPr>
                        <a:t>ème</a:t>
                      </a:r>
                      <a:r>
                        <a:rPr lang="fr-FR" dirty="0">
                          <a:latin typeface="Calibri" panose="020F0502020204030204" pitchFamily="34" charset="0"/>
                          <a:cs typeface="Calibri" panose="020F0502020204030204" pitchFamily="34" charset="0"/>
                        </a:rPr>
                        <a:t> personne</a:t>
                      </a:r>
                    </a:p>
                  </a:txBody>
                  <a:tcPr/>
                </a:tc>
                <a:extLst>
                  <a:ext uri="{0D108BD9-81ED-4DB2-BD59-A6C34878D82A}">
                    <a16:rowId xmlns:a16="http://schemas.microsoft.com/office/drawing/2014/main" val="2550668196"/>
                  </a:ext>
                </a:extLst>
              </a:tr>
              <a:tr h="370840">
                <a:tc>
                  <a:txBody>
                    <a:bodyPr/>
                    <a:lstStyle/>
                    <a:p>
                      <a:pPr algn="ctr"/>
                      <a:r>
                        <a:rPr lang="fr-FR" sz="2000" b="1" dirty="0">
                          <a:latin typeface="Calibri" panose="020F0502020204030204" pitchFamily="34" charset="0"/>
                          <a:cs typeface="Calibri" panose="020F0502020204030204" pitchFamily="34" charset="0"/>
                        </a:rPr>
                        <a:t>il, elle, on</a:t>
                      </a:r>
                    </a:p>
                  </a:txBody>
                  <a:tcPr/>
                </a:tc>
                <a:tc>
                  <a:txBody>
                    <a:bodyPr/>
                    <a:lstStyle/>
                    <a:p>
                      <a:pPr algn="ctr"/>
                      <a:r>
                        <a:rPr lang="fr-FR" dirty="0">
                          <a:latin typeface="Calibri" panose="020F0502020204030204" pitchFamily="34" charset="0"/>
                          <a:cs typeface="Calibri" panose="020F0502020204030204" pitchFamily="34" charset="0"/>
                        </a:rPr>
                        <a:t>3</a:t>
                      </a:r>
                      <a:r>
                        <a:rPr lang="fr-FR" baseline="30000" dirty="0">
                          <a:latin typeface="Calibri" panose="020F0502020204030204" pitchFamily="34" charset="0"/>
                          <a:cs typeface="Calibri" panose="020F0502020204030204" pitchFamily="34" charset="0"/>
                        </a:rPr>
                        <a:t>ème</a:t>
                      </a:r>
                      <a:r>
                        <a:rPr lang="fr-FR" dirty="0">
                          <a:latin typeface="Calibri" panose="020F0502020204030204" pitchFamily="34" charset="0"/>
                          <a:cs typeface="Calibri" panose="020F0502020204030204" pitchFamily="34" charset="0"/>
                        </a:rPr>
                        <a:t> personne</a:t>
                      </a:r>
                    </a:p>
                  </a:txBody>
                  <a:tcPr/>
                </a:tc>
                <a:tc>
                  <a:txBody>
                    <a:bodyPr/>
                    <a:lstStyle/>
                    <a:p>
                      <a:pPr algn="ctr"/>
                      <a:r>
                        <a:rPr lang="fr-FR" sz="2000" b="1" dirty="0">
                          <a:latin typeface="Calibri" panose="020F0502020204030204" pitchFamily="34" charset="0"/>
                          <a:cs typeface="Calibri" panose="020F0502020204030204" pitchFamily="34" charset="0"/>
                        </a:rPr>
                        <a:t>ils, elles</a:t>
                      </a:r>
                    </a:p>
                  </a:txBody>
                  <a:tcPr/>
                </a:tc>
                <a:tc>
                  <a:txBody>
                    <a:bodyPr/>
                    <a:lstStyle/>
                    <a:p>
                      <a:pPr algn="ctr"/>
                      <a:r>
                        <a:rPr lang="fr-FR" dirty="0">
                          <a:latin typeface="Calibri" panose="020F0502020204030204" pitchFamily="34" charset="0"/>
                          <a:cs typeface="Calibri" panose="020F0502020204030204" pitchFamily="34" charset="0"/>
                        </a:rPr>
                        <a:t>3</a:t>
                      </a:r>
                      <a:r>
                        <a:rPr lang="fr-FR" baseline="30000" dirty="0">
                          <a:latin typeface="Calibri" panose="020F0502020204030204" pitchFamily="34" charset="0"/>
                          <a:cs typeface="Calibri" panose="020F0502020204030204" pitchFamily="34" charset="0"/>
                        </a:rPr>
                        <a:t>ème</a:t>
                      </a:r>
                      <a:r>
                        <a:rPr lang="fr-FR" dirty="0">
                          <a:latin typeface="Calibri" panose="020F0502020204030204" pitchFamily="34" charset="0"/>
                          <a:cs typeface="Calibri" panose="020F0502020204030204" pitchFamily="34" charset="0"/>
                        </a:rPr>
                        <a:t> personne</a:t>
                      </a:r>
                    </a:p>
                  </a:txBody>
                  <a:tcPr/>
                </a:tc>
                <a:extLst>
                  <a:ext uri="{0D108BD9-81ED-4DB2-BD59-A6C34878D82A}">
                    <a16:rowId xmlns:a16="http://schemas.microsoft.com/office/drawing/2014/main" val="1055800141"/>
                  </a:ext>
                </a:extLst>
              </a:tr>
            </a:tbl>
          </a:graphicData>
        </a:graphic>
      </p:graphicFrame>
      <p:pic>
        <p:nvPicPr>
          <p:cNvPr id="5" name="Image 4">
            <a:extLst>
              <a:ext uri="{FF2B5EF4-FFF2-40B4-BE49-F238E27FC236}">
                <a16:creationId xmlns:a16="http://schemas.microsoft.com/office/drawing/2014/main" id="{6F3A6E18-25BA-45AE-98C8-484688CA1C5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1499" y="699853"/>
            <a:ext cx="531495" cy="433070"/>
          </a:xfrm>
          <a:prstGeom prst="rect">
            <a:avLst/>
          </a:prstGeom>
        </p:spPr>
      </p:pic>
    </p:spTree>
    <p:extLst>
      <p:ext uri="{BB962C8B-B14F-4D97-AF65-F5344CB8AC3E}">
        <p14:creationId xmlns:p14="http://schemas.microsoft.com/office/powerpoint/2010/main" val="3018453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BE936E-DB22-480B-B1EA-5CF644DACEE3}"/>
              </a:ext>
            </a:extLst>
          </p:cNvPr>
          <p:cNvSpPr>
            <a:spLocks noGrp="1"/>
          </p:cNvSpPr>
          <p:nvPr>
            <p:ph type="title"/>
          </p:nvPr>
        </p:nvSpPr>
        <p:spPr>
          <a:xfrm>
            <a:off x="940904" y="982132"/>
            <a:ext cx="9955694" cy="1303867"/>
          </a:xfrm>
        </p:spPr>
        <p:txBody>
          <a:bodyPr>
            <a:normAutofit fontScale="90000"/>
          </a:bodyPr>
          <a:lstStyle/>
          <a:p>
            <a:pPr lvl="0">
              <a:spcBef>
                <a:spcPts val="0"/>
              </a:spcBef>
            </a:pPr>
            <a:r>
              <a:rPr lang="fr-FR" b="1" dirty="0">
                <a:latin typeface="Calibri" panose="020F0502020204030204" pitchFamily="34" charset="0"/>
                <a:cs typeface="Calibri" panose="020F0502020204030204" pitchFamily="34" charset="0"/>
              </a:rPr>
              <a:t>Défi 8: </a:t>
            </a:r>
            <a:br>
              <a:rPr lang="fr-FR" dirty="0">
                <a:latin typeface="Calibri" panose="020F0502020204030204" pitchFamily="34" charset="0"/>
                <a:cs typeface="Calibri" panose="020F0502020204030204" pitchFamily="34" charset="0"/>
              </a:rPr>
            </a:br>
            <a:r>
              <a:rPr lang="fr-FR" sz="2700" dirty="0">
                <a:latin typeface="Calibri" panose="020F0502020204030204" pitchFamily="34" charset="0"/>
                <a:cs typeface="Calibri" panose="020F0502020204030204" pitchFamily="34" charset="0"/>
              </a:rPr>
              <a:t>Remplace les groupes sujets soulignés par le pronom personnel qui convient :</a:t>
            </a:r>
          </a:p>
        </p:txBody>
      </p:sp>
      <p:sp>
        <p:nvSpPr>
          <p:cNvPr id="10" name="Espace réservé du contenu 2">
            <a:extLst>
              <a:ext uri="{FF2B5EF4-FFF2-40B4-BE49-F238E27FC236}">
                <a16:creationId xmlns:a16="http://schemas.microsoft.com/office/drawing/2014/main" id="{B85F8550-DE81-401D-A179-2DDD31D92B6E}"/>
              </a:ext>
            </a:extLst>
          </p:cNvPr>
          <p:cNvSpPr txBox="1">
            <a:spLocks/>
          </p:cNvSpPr>
          <p:nvPr/>
        </p:nvSpPr>
        <p:spPr>
          <a:xfrm>
            <a:off x="1109871" y="2560319"/>
            <a:ext cx="9955694" cy="3482671"/>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lvl="1"/>
            <a:r>
              <a:rPr lang="fr-FR" sz="2600" u="sng" dirty="0">
                <a:latin typeface="Calibri" panose="020F0502020204030204" pitchFamily="34" charset="0"/>
                <a:cs typeface="Calibri" panose="020F0502020204030204" pitchFamily="34" charset="0"/>
              </a:rPr>
              <a:t>Le tyrannosaure </a:t>
            </a:r>
            <a:r>
              <a:rPr lang="fr-FR" sz="2600" dirty="0">
                <a:latin typeface="Calibri" panose="020F0502020204030204" pitchFamily="34" charset="0"/>
                <a:cs typeface="Calibri" panose="020F0502020204030204" pitchFamily="34" charset="0"/>
              </a:rPr>
              <a:t>est un prédateur, …… mesure 13 m de long.</a:t>
            </a:r>
          </a:p>
          <a:p>
            <a:pPr lvl="1"/>
            <a:r>
              <a:rPr lang="fr-FR" sz="2600" u="sng" dirty="0">
                <a:latin typeface="Calibri" panose="020F0502020204030204" pitchFamily="34" charset="0"/>
                <a:cs typeface="Calibri" panose="020F0502020204030204" pitchFamily="34" charset="0"/>
              </a:rPr>
              <a:t>Ces dinosaures </a:t>
            </a:r>
            <a:r>
              <a:rPr lang="fr-FR" sz="2600" dirty="0">
                <a:latin typeface="Calibri" panose="020F0502020204030204" pitchFamily="34" charset="0"/>
                <a:cs typeface="Calibri" panose="020F0502020204030204" pitchFamily="34" charset="0"/>
              </a:rPr>
              <a:t>ont un odorat remarquable, …… peuvent flairer leur proie de loin.</a:t>
            </a:r>
          </a:p>
          <a:p>
            <a:pPr lvl="1"/>
            <a:r>
              <a:rPr lang="fr-FR" sz="2600" u="sng" dirty="0">
                <a:latin typeface="Calibri" panose="020F0502020204030204" pitchFamily="34" charset="0"/>
                <a:cs typeface="Calibri" panose="020F0502020204030204" pitchFamily="34" charset="0"/>
              </a:rPr>
              <a:t>Les tyrannosaures </a:t>
            </a:r>
            <a:r>
              <a:rPr lang="fr-FR" sz="2600" dirty="0">
                <a:latin typeface="Calibri" panose="020F0502020204030204" pitchFamily="34" charset="0"/>
                <a:cs typeface="Calibri" panose="020F0502020204030204" pitchFamily="34" charset="0"/>
              </a:rPr>
              <a:t>sont rapides, …… courent vite.</a:t>
            </a:r>
          </a:p>
          <a:p>
            <a:pPr lvl="1"/>
            <a:r>
              <a:rPr lang="fr-FR" sz="2600" u="sng" dirty="0">
                <a:latin typeface="Calibri" panose="020F0502020204030204" pitchFamily="34" charset="0"/>
                <a:cs typeface="Calibri" panose="020F0502020204030204" pitchFamily="34" charset="0"/>
              </a:rPr>
              <a:t>Ses griffes </a:t>
            </a:r>
            <a:r>
              <a:rPr lang="fr-FR" sz="2600" dirty="0">
                <a:latin typeface="Calibri" panose="020F0502020204030204" pitchFamily="34" charset="0"/>
                <a:cs typeface="Calibri" panose="020F0502020204030204" pitchFamily="34" charset="0"/>
              </a:rPr>
              <a:t>sont acérées, …… peuvent déchiqueter les proies.</a:t>
            </a:r>
          </a:p>
          <a:p>
            <a:pPr lvl="1"/>
            <a:r>
              <a:rPr lang="fr-FR" sz="2600" u="sng" dirty="0">
                <a:latin typeface="Calibri" panose="020F0502020204030204" pitchFamily="34" charset="0"/>
                <a:cs typeface="Calibri" panose="020F0502020204030204" pitchFamily="34" charset="0"/>
              </a:rPr>
              <a:t>Cette créature </a:t>
            </a:r>
            <a:r>
              <a:rPr lang="fr-FR" sz="2600" dirty="0">
                <a:latin typeface="Calibri" panose="020F0502020204030204" pitchFamily="34" charset="0"/>
                <a:cs typeface="Calibri" panose="020F0502020204030204" pitchFamily="34" charset="0"/>
              </a:rPr>
              <a:t>est terrifiante, …… est utilisée dans les films.</a:t>
            </a:r>
          </a:p>
          <a:p>
            <a:pPr lvl="1"/>
            <a:endParaRPr lang="fr-FR" sz="2600" dirty="0">
              <a:latin typeface="Calibri" panose="020F0502020204030204" pitchFamily="34" charset="0"/>
              <a:cs typeface="Calibri" panose="020F0502020204030204" pitchFamily="34" charset="0"/>
            </a:endParaRPr>
          </a:p>
          <a:p>
            <a:pPr lvl="1"/>
            <a:endParaRPr lang="fr-FR" sz="2600" dirty="0">
              <a:latin typeface="Calibri" panose="020F0502020204030204" pitchFamily="34" charset="0"/>
              <a:cs typeface="Calibri" panose="020F0502020204030204" pitchFamily="34" charset="0"/>
            </a:endParaRPr>
          </a:p>
          <a:p>
            <a:pPr marL="457200" lvl="1" indent="0">
              <a:buNone/>
            </a:pPr>
            <a:endParaRPr lang="fr-FR" sz="2600" dirty="0">
              <a:latin typeface="Calibri" panose="020F0502020204030204" pitchFamily="34" charset="0"/>
              <a:cs typeface="Calibri" panose="020F0502020204030204" pitchFamily="34" charset="0"/>
            </a:endParaRPr>
          </a:p>
          <a:p>
            <a:pPr lvl="1"/>
            <a:endParaRPr lang="fr-FR" sz="2600" dirty="0">
              <a:latin typeface="Calibri" panose="020F0502020204030204" pitchFamily="34" charset="0"/>
              <a:cs typeface="Calibri" panose="020F0502020204030204" pitchFamily="34" charset="0"/>
            </a:endParaRPr>
          </a:p>
          <a:p>
            <a:pPr lvl="1"/>
            <a:endParaRPr lang="fr-FR" sz="2400" dirty="0">
              <a:latin typeface="Calibri" panose="020F0502020204030204" pitchFamily="34" charset="0"/>
              <a:cs typeface="Calibri" panose="020F0502020204030204" pitchFamily="34" charset="0"/>
            </a:endParaRPr>
          </a:p>
        </p:txBody>
      </p:sp>
      <p:pic>
        <p:nvPicPr>
          <p:cNvPr id="4" name="Image 3">
            <a:extLst>
              <a:ext uri="{FF2B5EF4-FFF2-40B4-BE49-F238E27FC236}">
                <a16:creationId xmlns:a16="http://schemas.microsoft.com/office/drawing/2014/main" id="{B4B5F407-75DD-4F7F-9331-655605DE0E5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5156" y="628437"/>
            <a:ext cx="531495" cy="433070"/>
          </a:xfrm>
          <a:prstGeom prst="rect">
            <a:avLst/>
          </a:prstGeom>
        </p:spPr>
      </p:pic>
    </p:spTree>
    <p:extLst>
      <p:ext uri="{BB962C8B-B14F-4D97-AF65-F5344CB8AC3E}">
        <p14:creationId xmlns:p14="http://schemas.microsoft.com/office/powerpoint/2010/main" val="2930673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BE936E-DB22-480B-B1EA-5CF644DACEE3}"/>
              </a:ext>
            </a:extLst>
          </p:cNvPr>
          <p:cNvSpPr>
            <a:spLocks noGrp="1"/>
          </p:cNvSpPr>
          <p:nvPr>
            <p:ph type="title"/>
          </p:nvPr>
        </p:nvSpPr>
        <p:spPr>
          <a:xfrm>
            <a:off x="940904" y="982132"/>
            <a:ext cx="9955694" cy="1303867"/>
          </a:xfrm>
        </p:spPr>
        <p:txBody>
          <a:bodyPr>
            <a:normAutofit/>
          </a:bodyPr>
          <a:lstStyle/>
          <a:p>
            <a:pPr lvl="0">
              <a:spcBef>
                <a:spcPts val="0"/>
              </a:spcBef>
            </a:pPr>
            <a:br>
              <a:rPr lang="fr-FR" dirty="0">
                <a:latin typeface="Calibri" panose="020F0502020204030204" pitchFamily="34" charset="0"/>
                <a:cs typeface="Calibri" panose="020F0502020204030204" pitchFamily="34" charset="0"/>
              </a:rPr>
            </a:br>
            <a:r>
              <a:rPr lang="fr-FR" sz="3200" dirty="0">
                <a:solidFill>
                  <a:srgbClr val="FF0000"/>
                </a:solidFill>
                <a:latin typeface="Calibri" panose="020F0502020204030204" pitchFamily="34" charset="0"/>
                <a:cs typeface="Calibri" panose="020F0502020204030204" pitchFamily="34" charset="0"/>
              </a:rPr>
              <a:t>CORRECTION</a:t>
            </a:r>
          </a:p>
        </p:txBody>
      </p:sp>
      <p:sp>
        <p:nvSpPr>
          <p:cNvPr id="10" name="Espace réservé du contenu 2">
            <a:extLst>
              <a:ext uri="{FF2B5EF4-FFF2-40B4-BE49-F238E27FC236}">
                <a16:creationId xmlns:a16="http://schemas.microsoft.com/office/drawing/2014/main" id="{B85F8550-DE81-401D-A179-2DDD31D92B6E}"/>
              </a:ext>
            </a:extLst>
          </p:cNvPr>
          <p:cNvSpPr txBox="1">
            <a:spLocks/>
          </p:cNvSpPr>
          <p:nvPr/>
        </p:nvSpPr>
        <p:spPr>
          <a:xfrm>
            <a:off x="1109871" y="2560319"/>
            <a:ext cx="9955694" cy="3482671"/>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457200" lvl="1" indent="0">
              <a:buNone/>
            </a:pPr>
            <a:r>
              <a:rPr lang="fr-FR" sz="2600" u="sng" dirty="0">
                <a:latin typeface="Calibri" panose="020F0502020204030204" pitchFamily="34" charset="0"/>
                <a:cs typeface="Calibri" panose="020F0502020204030204" pitchFamily="34" charset="0"/>
              </a:rPr>
              <a:t>Le tyrannosaure </a:t>
            </a:r>
            <a:r>
              <a:rPr lang="fr-FR" sz="2600" dirty="0">
                <a:latin typeface="Calibri" panose="020F0502020204030204" pitchFamily="34" charset="0"/>
                <a:cs typeface="Calibri" panose="020F0502020204030204" pitchFamily="34" charset="0"/>
              </a:rPr>
              <a:t>est un prédateur, </a:t>
            </a:r>
            <a:r>
              <a:rPr lang="fr-FR" sz="2600" b="1" dirty="0">
                <a:solidFill>
                  <a:srgbClr val="FF0000"/>
                </a:solidFill>
                <a:latin typeface="Calibri" panose="020F0502020204030204" pitchFamily="34" charset="0"/>
                <a:cs typeface="Calibri" panose="020F0502020204030204" pitchFamily="34" charset="0"/>
              </a:rPr>
              <a:t>il</a:t>
            </a:r>
            <a:r>
              <a:rPr lang="fr-FR" sz="2600" dirty="0">
                <a:latin typeface="Calibri" panose="020F0502020204030204" pitchFamily="34" charset="0"/>
                <a:cs typeface="Calibri" panose="020F0502020204030204" pitchFamily="34" charset="0"/>
              </a:rPr>
              <a:t> mesure 13 m de long.</a:t>
            </a:r>
          </a:p>
          <a:p>
            <a:pPr marL="457200" lvl="1" indent="0">
              <a:buNone/>
            </a:pPr>
            <a:r>
              <a:rPr lang="fr-FR" sz="2600" u="sng" dirty="0">
                <a:latin typeface="Calibri" panose="020F0502020204030204" pitchFamily="34" charset="0"/>
                <a:cs typeface="Calibri" panose="020F0502020204030204" pitchFamily="34" charset="0"/>
              </a:rPr>
              <a:t>Ces dinosaures </a:t>
            </a:r>
            <a:r>
              <a:rPr lang="fr-FR" sz="2600" dirty="0">
                <a:latin typeface="Calibri" panose="020F0502020204030204" pitchFamily="34" charset="0"/>
                <a:cs typeface="Calibri" panose="020F0502020204030204" pitchFamily="34" charset="0"/>
              </a:rPr>
              <a:t>ont un odorat remarquable, </a:t>
            </a:r>
            <a:r>
              <a:rPr lang="fr-FR" sz="2600" b="1" dirty="0">
                <a:solidFill>
                  <a:srgbClr val="FF0000"/>
                </a:solidFill>
                <a:latin typeface="Calibri" panose="020F0502020204030204" pitchFamily="34" charset="0"/>
                <a:cs typeface="Calibri" panose="020F0502020204030204" pitchFamily="34" charset="0"/>
              </a:rPr>
              <a:t>ils</a:t>
            </a:r>
            <a:r>
              <a:rPr lang="fr-FR" sz="2600" dirty="0">
                <a:latin typeface="Calibri" panose="020F0502020204030204" pitchFamily="34" charset="0"/>
                <a:cs typeface="Calibri" panose="020F0502020204030204" pitchFamily="34" charset="0"/>
              </a:rPr>
              <a:t> peuvent flairer leur proie de loin.</a:t>
            </a:r>
          </a:p>
          <a:p>
            <a:pPr marL="457200" lvl="1" indent="0">
              <a:buNone/>
            </a:pPr>
            <a:r>
              <a:rPr lang="fr-FR" sz="2600" u="sng" dirty="0">
                <a:latin typeface="Calibri" panose="020F0502020204030204" pitchFamily="34" charset="0"/>
                <a:cs typeface="Calibri" panose="020F0502020204030204" pitchFamily="34" charset="0"/>
              </a:rPr>
              <a:t>Les tyrannosaures </a:t>
            </a:r>
            <a:r>
              <a:rPr lang="fr-FR" sz="2600" dirty="0">
                <a:latin typeface="Calibri" panose="020F0502020204030204" pitchFamily="34" charset="0"/>
                <a:cs typeface="Calibri" panose="020F0502020204030204" pitchFamily="34" charset="0"/>
              </a:rPr>
              <a:t>sont rapides, </a:t>
            </a:r>
            <a:r>
              <a:rPr lang="fr-FR" sz="2600" b="1" dirty="0">
                <a:solidFill>
                  <a:srgbClr val="FF0000"/>
                </a:solidFill>
                <a:latin typeface="Calibri" panose="020F0502020204030204" pitchFamily="34" charset="0"/>
                <a:cs typeface="Calibri" panose="020F0502020204030204" pitchFamily="34" charset="0"/>
              </a:rPr>
              <a:t>ils</a:t>
            </a:r>
            <a:r>
              <a:rPr lang="fr-FR" sz="2600" dirty="0">
                <a:latin typeface="Calibri" panose="020F0502020204030204" pitchFamily="34" charset="0"/>
                <a:cs typeface="Calibri" panose="020F0502020204030204" pitchFamily="34" charset="0"/>
              </a:rPr>
              <a:t> courent vite.</a:t>
            </a:r>
          </a:p>
          <a:p>
            <a:pPr marL="457200" lvl="1" indent="0">
              <a:buNone/>
            </a:pPr>
            <a:r>
              <a:rPr lang="fr-FR" sz="2600" u="sng" dirty="0">
                <a:latin typeface="Calibri" panose="020F0502020204030204" pitchFamily="34" charset="0"/>
                <a:cs typeface="Calibri" panose="020F0502020204030204" pitchFamily="34" charset="0"/>
              </a:rPr>
              <a:t>Ses griffes </a:t>
            </a:r>
            <a:r>
              <a:rPr lang="fr-FR" sz="2600" dirty="0">
                <a:latin typeface="Calibri" panose="020F0502020204030204" pitchFamily="34" charset="0"/>
                <a:cs typeface="Calibri" panose="020F0502020204030204" pitchFamily="34" charset="0"/>
              </a:rPr>
              <a:t>sont acérées, </a:t>
            </a:r>
            <a:r>
              <a:rPr lang="fr-FR" sz="2600" b="1" dirty="0">
                <a:solidFill>
                  <a:srgbClr val="FF0000"/>
                </a:solidFill>
                <a:latin typeface="Calibri" panose="020F0502020204030204" pitchFamily="34" charset="0"/>
                <a:cs typeface="Calibri" panose="020F0502020204030204" pitchFamily="34" charset="0"/>
              </a:rPr>
              <a:t>elles</a:t>
            </a:r>
            <a:r>
              <a:rPr lang="fr-FR" sz="2600" dirty="0">
                <a:latin typeface="Calibri" panose="020F0502020204030204" pitchFamily="34" charset="0"/>
                <a:cs typeface="Calibri" panose="020F0502020204030204" pitchFamily="34" charset="0"/>
              </a:rPr>
              <a:t> peuvent déchiqueter les proies.</a:t>
            </a:r>
          </a:p>
          <a:p>
            <a:pPr marL="457200" lvl="1" indent="0">
              <a:buNone/>
            </a:pPr>
            <a:r>
              <a:rPr lang="fr-FR" sz="2600" u="sng" dirty="0">
                <a:latin typeface="Calibri" panose="020F0502020204030204" pitchFamily="34" charset="0"/>
                <a:cs typeface="Calibri" panose="020F0502020204030204" pitchFamily="34" charset="0"/>
              </a:rPr>
              <a:t>Cette créature </a:t>
            </a:r>
            <a:r>
              <a:rPr lang="fr-FR" sz="2600" dirty="0">
                <a:latin typeface="Calibri" panose="020F0502020204030204" pitchFamily="34" charset="0"/>
                <a:cs typeface="Calibri" panose="020F0502020204030204" pitchFamily="34" charset="0"/>
              </a:rPr>
              <a:t>est terrifiante, </a:t>
            </a:r>
            <a:r>
              <a:rPr lang="fr-FR" sz="2600" b="1" dirty="0">
                <a:solidFill>
                  <a:srgbClr val="FF0000"/>
                </a:solidFill>
                <a:latin typeface="Calibri" panose="020F0502020204030204" pitchFamily="34" charset="0"/>
                <a:cs typeface="Calibri" panose="020F0502020204030204" pitchFamily="34" charset="0"/>
              </a:rPr>
              <a:t>elle</a:t>
            </a:r>
            <a:r>
              <a:rPr lang="fr-FR" sz="2600" dirty="0">
                <a:latin typeface="Calibri" panose="020F0502020204030204" pitchFamily="34" charset="0"/>
                <a:cs typeface="Calibri" panose="020F0502020204030204" pitchFamily="34" charset="0"/>
              </a:rPr>
              <a:t> est utilisée dans les films.</a:t>
            </a:r>
          </a:p>
          <a:p>
            <a:pPr lvl="1">
              <a:buFontTx/>
              <a:buChar char="-"/>
            </a:pPr>
            <a:endParaRPr lang="fr-FR" sz="2600" dirty="0">
              <a:latin typeface="Calibri" panose="020F0502020204030204" pitchFamily="34" charset="0"/>
              <a:cs typeface="Calibri" panose="020F0502020204030204" pitchFamily="34" charset="0"/>
            </a:endParaRPr>
          </a:p>
          <a:p>
            <a:pPr marL="457200" lvl="1" indent="0">
              <a:buNone/>
            </a:pPr>
            <a:endParaRPr lang="fr-FR" sz="2600" dirty="0">
              <a:latin typeface="Calibri" panose="020F0502020204030204" pitchFamily="34" charset="0"/>
              <a:cs typeface="Calibri" panose="020F0502020204030204" pitchFamily="34" charset="0"/>
            </a:endParaRPr>
          </a:p>
          <a:p>
            <a:pPr lvl="1"/>
            <a:endParaRPr lang="fr-FR" sz="2600" dirty="0">
              <a:latin typeface="Calibri" panose="020F0502020204030204" pitchFamily="34" charset="0"/>
              <a:cs typeface="Calibri" panose="020F0502020204030204" pitchFamily="34" charset="0"/>
            </a:endParaRPr>
          </a:p>
          <a:p>
            <a:pPr lvl="1"/>
            <a:endParaRPr lang="fr-FR" sz="2400" dirty="0">
              <a:latin typeface="Calibri" panose="020F0502020204030204" pitchFamily="34" charset="0"/>
              <a:cs typeface="Calibri" panose="020F0502020204030204" pitchFamily="34" charset="0"/>
            </a:endParaRPr>
          </a:p>
        </p:txBody>
      </p:sp>
      <p:pic>
        <p:nvPicPr>
          <p:cNvPr id="4" name="Image 3">
            <a:extLst>
              <a:ext uri="{FF2B5EF4-FFF2-40B4-BE49-F238E27FC236}">
                <a16:creationId xmlns:a16="http://schemas.microsoft.com/office/drawing/2014/main" id="{A510ED5F-143D-45B8-BF8B-8A5F956D31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5156" y="628437"/>
            <a:ext cx="531495" cy="433070"/>
          </a:xfrm>
          <a:prstGeom prst="rect">
            <a:avLst/>
          </a:prstGeom>
        </p:spPr>
      </p:pic>
    </p:spTree>
    <p:extLst>
      <p:ext uri="{BB962C8B-B14F-4D97-AF65-F5344CB8AC3E}">
        <p14:creationId xmlns:p14="http://schemas.microsoft.com/office/powerpoint/2010/main" val="3667855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4E86A8D-01E7-43FC-94FE-159A2F4FC9EB}"/>
              </a:ext>
            </a:extLst>
          </p:cNvPr>
          <p:cNvSpPr>
            <a:spLocks noGrp="1"/>
          </p:cNvSpPr>
          <p:nvPr>
            <p:ph type="title"/>
          </p:nvPr>
        </p:nvSpPr>
        <p:spPr/>
        <p:txBody>
          <a:bodyPr/>
          <a:lstStyle/>
          <a:p>
            <a:r>
              <a:rPr lang="fr-FR" dirty="0">
                <a:latin typeface="Calibri" panose="020F0502020204030204" pitchFamily="34" charset="0"/>
                <a:cs typeface="Calibri" panose="020F0502020204030204" pitchFamily="34" charset="0"/>
              </a:rPr>
              <a:t>Résultats </a:t>
            </a:r>
            <a:r>
              <a:rPr lang="fr-FR" dirty="0"/>
              <a:t>	</a:t>
            </a:r>
          </a:p>
        </p:txBody>
      </p:sp>
      <p:sp>
        <p:nvSpPr>
          <p:cNvPr id="3" name="Espace réservé du contenu 2">
            <a:extLst>
              <a:ext uri="{FF2B5EF4-FFF2-40B4-BE49-F238E27FC236}">
                <a16:creationId xmlns:a16="http://schemas.microsoft.com/office/drawing/2014/main" id="{E217DC3F-3F6D-475D-9F32-17B897ABC44A}"/>
              </a:ext>
            </a:extLst>
          </p:cNvPr>
          <p:cNvSpPr>
            <a:spLocks noGrp="1"/>
          </p:cNvSpPr>
          <p:nvPr>
            <p:ph idx="1"/>
          </p:nvPr>
        </p:nvSpPr>
        <p:spPr/>
        <p:txBody>
          <a:bodyPr>
            <a:normAutofit/>
          </a:bodyPr>
          <a:lstStyle/>
          <a:p>
            <a:r>
              <a:rPr lang="fr-FR" sz="3200" dirty="0">
                <a:latin typeface="Calibri" panose="020F0502020204030204" pitchFamily="34" charset="0"/>
                <a:cs typeface="Calibri" panose="020F0502020204030204" pitchFamily="34" charset="0"/>
              </a:rPr>
              <a:t>Tu as trouvé 4 ou 5 pronoms personnels : </a:t>
            </a:r>
          </a:p>
          <a:p>
            <a:pPr marL="0" indent="0">
              <a:buNone/>
            </a:pPr>
            <a:r>
              <a:rPr lang="fr-FR" sz="3200" dirty="0">
                <a:latin typeface="Calibri" panose="020F0502020204030204" pitchFamily="34" charset="0"/>
                <a:cs typeface="Calibri" panose="020F0502020204030204" pitchFamily="34" charset="0"/>
                <a:sym typeface="Wingdings" panose="05000000000000000000" pitchFamily="2" charset="2"/>
              </a:rPr>
              <a:t> </a:t>
            </a:r>
            <a:r>
              <a:rPr lang="fr-FR" sz="3200" dirty="0">
                <a:latin typeface="Calibri" panose="020F0502020204030204" pitchFamily="34" charset="0"/>
                <a:cs typeface="Calibri" panose="020F0502020204030204" pitchFamily="34" charset="0"/>
              </a:rPr>
              <a:t>Tu peux lire le texte 8 qui se trouve sur la diapo 10.</a:t>
            </a:r>
          </a:p>
          <a:p>
            <a:endParaRPr lang="fr-FR" sz="3200" dirty="0">
              <a:latin typeface="Calibri" panose="020F0502020204030204" pitchFamily="34" charset="0"/>
              <a:cs typeface="Calibri" panose="020F0502020204030204" pitchFamily="34" charset="0"/>
            </a:endParaRPr>
          </a:p>
          <a:p>
            <a:r>
              <a:rPr lang="fr-FR" sz="3200" dirty="0">
                <a:latin typeface="Calibri" panose="020F0502020204030204" pitchFamily="34" charset="0"/>
                <a:cs typeface="Calibri" panose="020F0502020204030204" pitchFamily="34" charset="0"/>
              </a:rPr>
              <a:t>Tu en as trouvé moins :</a:t>
            </a:r>
          </a:p>
          <a:p>
            <a:pPr marL="0" indent="0">
              <a:buNone/>
            </a:pPr>
            <a:r>
              <a:rPr lang="fr-FR" sz="3200" dirty="0">
                <a:latin typeface="Calibri" panose="020F0502020204030204" pitchFamily="34" charset="0"/>
                <a:cs typeface="Calibri" panose="020F0502020204030204" pitchFamily="34" charset="0"/>
                <a:sym typeface="Wingdings" panose="05000000000000000000" pitchFamily="2" charset="2"/>
              </a:rPr>
              <a:t> Fais l’exercice suivant</a:t>
            </a:r>
          </a:p>
          <a:p>
            <a:endParaRPr lang="fr-FR" sz="3200" dirty="0">
              <a:latin typeface="Calibri" panose="020F0502020204030204" pitchFamily="34" charset="0"/>
              <a:cs typeface="Calibri" panose="020F0502020204030204" pitchFamily="34" charset="0"/>
            </a:endParaRPr>
          </a:p>
          <a:p>
            <a:endParaRPr lang="fr-FR" dirty="0"/>
          </a:p>
        </p:txBody>
      </p:sp>
      <p:pic>
        <p:nvPicPr>
          <p:cNvPr id="4" name="Image 3">
            <a:extLst>
              <a:ext uri="{FF2B5EF4-FFF2-40B4-BE49-F238E27FC236}">
                <a16:creationId xmlns:a16="http://schemas.microsoft.com/office/drawing/2014/main" id="{B0675B01-23A6-4EE2-BF28-4DF677CB059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5156" y="628437"/>
            <a:ext cx="531495" cy="433070"/>
          </a:xfrm>
          <a:prstGeom prst="rect">
            <a:avLst/>
          </a:prstGeom>
        </p:spPr>
      </p:pic>
    </p:spTree>
    <p:extLst>
      <p:ext uri="{BB962C8B-B14F-4D97-AF65-F5344CB8AC3E}">
        <p14:creationId xmlns:p14="http://schemas.microsoft.com/office/powerpoint/2010/main" val="2764332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BE936E-DB22-480B-B1EA-5CF644DACEE3}"/>
              </a:ext>
            </a:extLst>
          </p:cNvPr>
          <p:cNvSpPr>
            <a:spLocks noGrp="1"/>
          </p:cNvSpPr>
          <p:nvPr>
            <p:ph type="title"/>
          </p:nvPr>
        </p:nvSpPr>
        <p:spPr>
          <a:xfrm>
            <a:off x="940904" y="982132"/>
            <a:ext cx="9955694" cy="1303867"/>
          </a:xfrm>
        </p:spPr>
        <p:txBody>
          <a:bodyPr>
            <a:normAutofit/>
          </a:bodyPr>
          <a:lstStyle/>
          <a:p>
            <a:r>
              <a:rPr lang="fr-FR" dirty="0">
                <a:solidFill>
                  <a:prstClr val="black">
                    <a:lumMod val="85000"/>
                    <a:lumOff val="15000"/>
                  </a:prstClr>
                </a:solidFill>
                <a:latin typeface="Calibri" panose="020F0502020204030204" pitchFamily="34" charset="0"/>
                <a:cs typeface="Calibri" panose="020F0502020204030204" pitchFamily="34" charset="0"/>
              </a:rPr>
              <a:t>Défi 8 : deuxième chance !</a:t>
            </a:r>
            <a:endParaRPr lang="fr-FR" sz="2700" dirty="0">
              <a:latin typeface="Calibri" panose="020F0502020204030204" pitchFamily="34" charset="0"/>
              <a:cs typeface="Calibri" panose="020F0502020204030204" pitchFamily="34" charset="0"/>
            </a:endParaRPr>
          </a:p>
        </p:txBody>
      </p:sp>
      <p:sp>
        <p:nvSpPr>
          <p:cNvPr id="4" name="Espace réservé du contenu 3">
            <a:extLst>
              <a:ext uri="{FF2B5EF4-FFF2-40B4-BE49-F238E27FC236}">
                <a16:creationId xmlns:a16="http://schemas.microsoft.com/office/drawing/2014/main" id="{54C530E9-41FA-4D6E-A8E1-1934CFFDF103}"/>
              </a:ext>
            </a:extLst>
          </p:cNvPr>
          <p:cNvSpPr>
            <a:spLocks noGrp="1"/>
          </p:cNvSpPr>
          <p:nvPr>
            <p:ph idx="1"/>
          </p:nvPr>
        </p:nvSpPr>
        <p:spPr>
          <a:xfrm>
            <a:off x="1295400" y="2556932"/>
            <a:ext cx="9955693" cy="3318936"/>
          </a:xfrm>
        </p:spPr>
        <p:txBody>
          <a:bodyPr/>
          <a:lstStyle/>
          <a:p>
            <a:pPr marL="457200" lvl="1" indent="0">
              <a:spcBef>
                <a:spcPts val="0"/>
              </a:spcBef>
              <a:spcAft>
                <a:spcPts val="0"/>
              </a:spcAft>
              <a:buClrTx/>
              <a:buSzTx/>
              <a:buNone/>
            </a:pPr>
            <a:endParaRPr lang="fr-FR" sz="2800" u="sng" dirty="0">
              <a:solidFill>
                <a:prstClr val="black"/>
              </a:solidFill>
              <a:latin typeface="Calibri" panose="020F0502020204030204" pitchFamily="34" charset="0"/>
              <a:cs typeface="Calibri" panose="020F0502020204030204" pitchFamily="34" charset="0"/>
            </a:endParaRPr>
          </a:p>
          <a:p>
            <a:endParaRPr lang="fr-FR" dirty="0"/>
          </a:p>
        </p:txBody>
      </p:sp>
      <p:sp>
        <p:nvSpPr>
          <p:cNvPr id="5" name="Espace réservé du contenu 2">
            <a:extLst>
              <a:ext uri="{FF2B5EF4-FFF2-40B4-BE49-F238E27FC236}">
                <a16:creationId xmlns:a16="http://schemas.microsoft.com/office/drawing/2014/main" id="{ED670B6E-76B9-4FD3-8469-314C35D84335}"/>
              </a:ext>
            </a:extLst>
          </p:cNvPr>
          <p:cNvSpPr txBox="1">
            <a:spLocks/>
          </p:cNvSpPr>
          <p:nvPr/>
        </p:nvSpPr>
        <p:spPr>
          <a:xfrm>
            <a:off x="1099930" y="2560319"/>
            <a:ext cx="9955692" cy="3482671"/>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lvl="1"/>
            <a:endParaRPr lang="fr-FR" sz="2700" dirty="0">
              <a:latin typeface="Calibri" panose="020F0502020204030204" pitchFamily="34" charset="0"/>
              <a:cs typeface="Calibri" panose="020F0502020204030204" pitchFamily="34" charset="0"/>
            </a:endParaRPr>
          </a:p>
          <a:p>
            <a:pPr lvl="1"/>
            <a:r>
              <a:rPr lang="fr-FR" sz="2800" dirty="0">
                <a:latin typeface="Calibri" panose="020F0502020204030204" pitchFamily="34" charset="0"/>
                <a:cs typeface="Calibri" panose="020F0502020204030204" pitchFamily="34" charset="0"/>
              </a:rPr>
              <a:t>Les tyrannosaures sont imposants, …… pèsent 5 tonnes.</a:t>
            </a:r>
          </a:p>
          <a:p>
            <a:pPr lvl="1"/>
            <a:r>
              <a:rPr lang="fr-FR" sz="2800" dirty="0">
                <a:latin typeface="Calibri" panose="020F0502020204030204" pitchFamily="34" charset="0"/>
                <a:cs typeface="Calibri" panose="020F0502020204030204" pitchFamily="34" charset="0"/>
              </a:rPr>
              <a:t>Ses dents sont pointues, …… croquent 70 kg en une bouchée !</a:t>
            </a:r>
          </a:p>
          <a:p>
            <a:pPr lvl="1"/>
            <a:r>
              <a:rPr lang="fr-FR" sz="2800" dirty="0">
                <a:latin typeface="Calibri" panose="020F0502020204030204" pitchFamily="34" charset="0"/>
                <a:cs typeface="Calibri" panose="020F0502020204030204" pitchFamily="34" charset="0"/>
              </a:rPr>
              <a:t>Le mot </a:t>
            </a:r>
            <a:r>
              <a:rPr lang="fr-FR" sz="2800" dirty="0" err="1">
                <a:latin typeface="Calibri" panose="020F0502020204030204" pitchFamily="34" charset="0"/>
                <a:cs typeface="Calibri" panose="020F0502020204030204" pitchFamily="34" charset="0"/>
              </a:rPr>
              <a:t>tyrannosaurus</a:t>
            </a:r>
            <a:r>
              <a:rPr lang="fr-FR" sz="2800" dirty="0">
                <a:latin typeface="Calibri" panose="020F0502020204030204" pitchFamily="34" charset="0"/>
                <a:cs typeface="Calibri" panose="020F0502020204030204" pitchFamily="34" charset="0"/>
              </a:rPr>
              <a:t> est latin, …… signifie « lézard tyran ».</a:t>
            </a:r>
            <a:endParaRPr lang="fr-FR" sz="2600" dirty="0">
              <a:latin typeface="Calibri" panose="020F0502020204030204" pitchFamily="34" charset="0"/>
              <a:cs typeface="Calibri" panose="020F0502020204030204" pitchFamily="34" charset="0"/>
            </a:endParaRPr>
          </a:p>
          <a:p>
            <a:pPr lvl="1"/>
            <a:endParaRPr lang="fr-FR" sz="2600" dirty="0">
              <a:latin typeface="Calibri" panose="020F0502020204030204" pitchFamily="34" charset="0"/>
              <a:cs typeface="Calibri" panose="020F0502020204030204" pitchFamily="34" charset="0"/>
            </a:endParaRPr>
          </a:p>
          <a:p>
            <a:pPr lvl="1"/>
            <a:endParaRPr lang="fr-FR" sz="2400" dirty="0">
              <a:latin typeface="Calibri" panose="020F0502020204030204" pitchFamily="34" charset="0"/>
              <a:cs typeface="Calibri" panose="020F0502020204030204" pitchFamily="34" charset="0"/>
            </a:endParaRPr>
          </a:p>
        </p:txBody>
      </p:sp>
      <p:pic>
        <p:nvPicPr>
          <p:cNvPr id="6" name="Image 5">
            <a:extLst>
              <a:ext uri="{FF2B5EF4-FFF2-40B4-BE49-F238E27FC236}">
                <a16:creationId xmlns:a16="http://schemas.microsoft.com/office/drawing/2014/main" id="{988AC3C8-3AFA-4B59-810A-6864C77847F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5156" y="628437"/>
            <a:ext cx="531495" cy="433070"/>
          </a:xfrm>
          <a:prstGeom prst="rect">
            <a:avLst/>
          </a:prstGeom>
        </p:spPr>
      </p:pic>
    </p:spTree>
    <p:extLst>
      <p:ext uri="{BB962C8B-B14F-4D97-AF65-F5344CB8AC3E}">
        <p14:creationId xmlns:p14="http://schemas.microsoft.com/office/powerpoint/2010/main" val="1363465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BE936E-DB22-480B-B1EA-5CF644DACEE3}"/>
              </a:ext>
            </a:extLst>
          </p:cNvPr>
          <p:cNvSpPr>
            <a:spLocks noGrp="1"/>
          </p:cNvSpPr>
          <p:nvPr>
            <p:ph type="title"/>
          </p:nvPr>
        </p:nvSpPr>
        <p:spPr>
          <a:xfrm>
            <a:off x="940904" y="982132"/>
            <a:ext cx="9955694" cy="1303867"/>
          </a:xfrm>
        </p:spPr>
        <p:txBody>
          <a:bodyPr>
            <a:normAutofit/>
          </a:bodyPr>
          <a:lstStyle/>
          <a:p>
            <a:r>
              <a:rPr lang="fr-FR" sz="4000" dirty="0">
                <a:solidFill>
                  <a:srgbClr val="FF0000"/>
                </a:solidFill>
                <a:latin typeface="Calibri" panose="020F0502020204030204" pitchFamily="34" charset="0"/>
                <a:cs typeface="Calibri" panose="020F0502020204030204" pitchFamily="34" charset="0"/>
              </a:rPr>
              <a:t>CORRECTION</a:t>
            </a:r>
          </a:p>
        </p:txBody>
      </p:sp>
      <p:sp>
        <p:nvSpPr>
          <p:cNvPr id="4" name="Espace réservé du contenu 3">
            <a:extLst>
              <a:ext uri="{FF2B5EF4-FFF2-40B4-BE49-F238E27FC236}">
                <a16:creationId xmlns:a16="http://schemas.microsoft.com/office/drawing/2014/main" id="{54C530E9-41FA-4D6E-A8E1-1934CFFDF103}"/>
              </a:ext>
            </a:extLst>
          </p:cNvPr>
          <p:cNvSpPr>
            <a:spLocks noGrp="1"/>
          </p:cNvSpPr>
          <p:nvPr>
            <p:ph idx="1"/>
          </p:nvPr>
        </p:nvSpPr>
        <p:spPr>
          <a:xfrm>
            <a:off x="1295400" y="2556932"/>
            <a:ext cx="9955693" cy="3318936"/>
          </a:xfrm>
        </p:spPr>
        <p:txBody>
          <a:bodyPr/>
          <a:lstStyle/>
          <a:p>
            <a:pPr marL="457200" lvl="1" indent="0">
              <a:spcBef>
                <a:spcPts val="0"/>
              </a:spcBef>
              <a:spcAft>
                <a:spcPts val="0"/>
              </a:spcAft>
              <a:buClrTx/>
              <a:buSzTx/>
              <a:buNone/>
            </a:pPr>
            <a:endParaRPr lang="fr-FR" sz="2800" u="sng" dirty="0">
              <a:solidFill>
                <a:prstClr val="black"/>
              </a:solidFill>
              <a:latin typeface="Calibri" panose="020F0502020204030204" pitchFamily="34" charset="0"/>
              <a:cs typeface="Calibri" panose="020F0502020204030204" pitchFamily="34" charset="0"/>
            </a:endParaRPr>
          </a:p>
          <a:p>
            <a:endParaRPr lang="fr-FR" dirty="0"/>
          </a:p>
        </p:txBody>
      </p:sp>
      <p:sp>
        <p:nvSpPr>
          <p:cNvPr id="5" name="Espace réservé du contenu 2">
            <a:extLst>
              <a:ext uri="{FF2B5EF4-FFF2-40B4-BE49-F238E27FC236}">
                <a16:creationId xmlns:a16="http://schemas.microsoft.com/office/drawing/2014/main" id="{ED670B6E-76B9-4FD3-8469-314C35D84335}"/>
              </a:ext>
            </a:extLst>
          </p:cNvPr>
          <p:cNvSpPr txBox="1">
            <a:spLocks/>
          </p:cNvSpPr>
          <p:nvPr/>
        </p:nvSpPr>
        <p:spPr>
          <a:xfrm>
            <a:off x="1099929" y="2560319"/>
            <a:ext cx="10151163" cy="3482671"/>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lvl="1"/>
            <a:endParaRPr lang="fr-FR" sz="2700" dirty="0">
              <a:latin typeface="Calibri" panose="020F0502020204030204" pitchFamily="34" charset="0"/>
              <a:cs typeface="Calibri" panose="020F0502020204030204" pitchFamily="34" charset="0"/>
            </a:endParaRPr>
          </a:p>
          <a:p>
            <a:pPr lvl="1"/>
            <a:r>
              <a:rPr lang="fr-FR" sz="2800" dirty="0">
                <a:latin typeface="Calibri" panose="020F0502020204030204" pitchFamily="34" charset="0"/>
                <a:cs typeface="Calibri" panose="020F0502020204030204" pitchFamily="34" charset="0"/>
              </a:rPr>
              <a:t>Les tyrannosaures sont imposants, </a:t>
            </a:r>
            <a:r>
              <a:rPr lang="fr-FR" sz="2800" b="1" dirty="0">
                <a:solidFill>
                  <a:srgbClr val="FF0000"/>
                </a:solidFill>
                <a:latin typeface="Calibri" panose="020F0502020204030204" pitchFamily="34" charset="0"/>
                <a:cs typeface="Calibri" panose="020F0502020204030204" pitchFamily="34" charset="0"/>
              </a:rPr>
              <a:t>ils</a:t>
            </a:r>
            <a:r>
              <a:rPr lang="fr-FR" sz="2800" dirty="0">
                <a:latin typeface="Calibri" panose="020F0502020204030204" pitchFamily="34" charset="0"/>
                <a:cs typeface="Calibri" panose="020F0502020204030204" pitchFamily="34" charset="0"/>
              </a:rPr>
              <a:t> pèsent 5 tonnes.</a:t>
            </a:r>
          </a:p>
          <a:p>
            <a:pPr lvl="1"/>
            <a:r>
              <a:rPr lang="fr-FR" sz="2800" dirty="0">
                <a:latin typeface="Calibri" panose="020F0502020204030204" pitchFamily="34" charset="0"/>
                <a:cs typeface="Calibri" panose="020F0502020204030204" pitchFamily="34" charset="0"/>
              </a:rPr>
              <a:t>Ses dents sont pointues, </a:t>
            </a:r>
            <a:r>
              <a:rPr lang="fr-FR" sz="2800" b="1" dirty="0">
                <a:solidFill>
                  <a:srgbClr val="FF0000"/>
                </a:solidFill>
                <a:latin typeface="Calibri" panose="020F0502020204030204" pitchFamily="34" charset="0"/>
                <a:cs typeface="Calibri" panose="020F0502020204030204" pitchFamily="34" charset="0"/>
              </a:rPr>
              <a:t>elles</a:t>
            </a:r>
            <a:r>
              <a:rPr lang="fr-FR" sz="2800" dirty="0">
                <a:latin typeface="Calibri" panose="020F0502020204030204" pitchFamily="34" charset="0"/>
                <a:cs typeface="Calibri" panose="020F0502020204030204" pitchFamily="34" charset="0"/>
              </a:rPr>
              <a:t> croquent 70 kg en une bouchée !</a:t>
            </a:r>
          </a:p>
          <a:p>
            <a:pPr lvl="1"/>
            <a:r>
              <a:rPr lang="fr-FR" sz="2800" dirty="0">
                <a:latin typeface="Calibri" panose="020F0502020204030204" pitchFamily="34" charset="0"/>
                <a:cs typeface="Calibri" panose="020F0502020204030204" pitchFamily="34" charset="0"/>
              </a:rPr>
              <a:t>Le mot </a:t>
            </a:r>
            <a:r>
              <a:rPr lang="fr-FR" sz="2800" dirty="0" err="1">
                <a:latin typeface="Calibri" panose="020F0502020204030204" pitchFamily="34" charset="0"/>
                <a:cs typeface="Calibri" panose="020F0502020204030204" pitchFamily="34" charset="0"/>
              </a:rPr>
              <a:t>tyrannosaurus</a:t>
            </a:r>
            <a:r>
              <a:rPr lang="fr-FR" sz="2800" dirty="0">
                <a:latin typeface="Calibri" panose="020F0502020204030204" pitchFamily="34" charset="0"/>
                <a:cs typeface="Calibri" panose="020F0502020204030204" pitchFamily="34" charset="0"/>
              </a:rPr>
              <a:t> est latin, </a:t>
            </a:r>
            <a:r>
              <a:rPr lang="fr-FR" sz="2800" b="1" dirty="0">
                <a:solidFill>
                  <a:srgbClr val="FF0000"/>
                </a:solidFill>
                <a:latin typeface="Calibri" panose="020F0502020204030204" pitchFamily="34" charset="0"/>
                <a:cs typeface="Calibri" panose="020F0502020204030204" pitchFamily="34" charset="0"/>
              </a:rPr>
              <a:t>il</a:t>
            </a:r>
            <a:r>
              <a:rPr lang="fr-FR" sz="2800" dirty="0">
                <a:latin typeface="Calibri" panose="020F0502020204030204" pitchFamily="34" charset="0"/>
                <a:cs typeface="Calibri" panose="020F0502020204030204" pitchFamily="34" charset="0"/>
              </a:rPr>
              <a:t> signifie « lézard tyran ».</a:t>
            </a:r>
          </a:p>
          <a:p>
            <a:pPr lvl="1"/>
            <a:endParaRPr lang="fr-FR" sz="2600" dirty="0">
              <a:latin typeface="Calibri" panose="020F0502020204030204" pitchFamily="34" charset="0"/>
              <a:cs typeface="Calibri" panose="020F0502020204030204" pitchFamily="34" charset="0"/>
            </a:endParaRPr>
          </a:p>
          <a:p>
            <a:pPr lvl="1"/>
            <a:endParaRPr lang="fr-FR" sz="2400" dirty="0">
              <a:latin typeface="Calibri" panose="020F0502020204030204" pitchFamily="34" charset="0"/>
              <a:cs typeface="Calibri" panose="020F0502020204030204" pitchFamily="34" charset="0"/>
            </a:endParaRPr>
          </a:p>
        </p:txBody>
      </p:sp>
      <p:pic>
        <p:nvPicPr>
          <p:cNvPr id="6" name="Image 5">
            <a:extLst>
              <a:ext uri="{FF2B5EF4-FFF2-40B4-BE49-F238E27FC236}">
                <a16:creationId xmlns:a16="http://schemas.microsoft.com/office/drawing/2014/main" id="{5CAEAA6A-5580-4D48-A982-5399AE5659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5156" y="628437"/>
            <a:ext cx="531495" cy="433070"/>
          </a:xfrm>
          <a:prstGeom prst="rect">
            <a:avLst/>
          </a:prstGeom>
        </p:spPr>
      </p:pic>
    </p:spTree>
    <p:extLst>
      <p:ext uri="{BB962C8B-B14F-4D97-AF65-F5344CB8AC3E}">
        <p14:creationId xmlns:p14="http://schemas.microsoft.com/office/powerpoint/2010/main" val="31135853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E5491D-C451-4BCA-A29F-0AC2E5C4CFA6}"/>
              </a:ext>
            </a:extLst>
          </p:cNvPr>
          <p:cNvSpPr>
            <a:spLocks noGrp="1"/>
          </p:cNvSpPr>
          <p:nvPr>
            <p:ph type="title"/>
          </p:nvPr>
        </p:nvSpPr>
        <p:spPr/>
        <p:txBody>
          <a:bodyPr/>
          <a:lstStyle/>
          <a:p>
            <a:r>
              <a:rPr lang="fr-FR" dirty="0">
                <a:latin typeface="Calibri" panose="020F0502020204030204" pitchFamily="34" charset="0"/>
                <a:cs typeface="Calibri" panose="020F0502020204030204" pitchFamily="34" charset="0"/>
              </a:rPr>
              <a:t>Bilan</a:t>
            </a:r>
          </a:p>
        </p:txBody>
      </p:sp>
      <p:sp>
        <p:nvSpPr>
          <p:cNvPr id="3" name="Espace réservé du contenu 2">
            <a:extLst>
              <a:ext uri="{FF2B5EF4-FFF2-40B4-BE49-F238E27FC236}">
                <a16:creationId xmlns:a16="http://schemas.microsoft.com/office/drawing/2014/main" id="{E3AFA800-A0FE-43B3-B91F-42D1018EB8BD}"/>
              </a:ext>
            </a:extLst>
          </p:cNvPr>
          <p:cNvSpPr>
            <a:spLocks noGrp="1"/>
          </p:cNvSpPr>
          <p:nvPr>
            <p:ph idx="1"/>
          </p:nvPr>
        </p:nvSpPr>
        <p:spPr/>
        <p:txBody>
          <a:bodyPr>
            <a:noAutofit/>
          </a:bodyPr>
          <a:lstStyle/>
          <a:p>
            <a:r>
              <a:rPr lang="fr-FR" sz="3200" dirty="0">
                <a:latin typeface="Calibri" panose="020F0502020204030204" pitchFamily="34" charset="0"/>
                <a:cs typeface="Calibri" panose="020F0502020204030204" pitchFamily="34" charset="0"/>
              </a:rPr>
              <a:t>Si tu as bien validé la seconde chance, tu peux lire le texte 8 sur la diapo suivante.</a:t>
            </a:r>
          </a:p>
          <a:p>
            <a:r>
              <a:rPr lang="fr-FR" sz="3200" dirty="0">
                <a:latin typeface="Calibri" panose="020F0502020204030204" pitchFamily="34" charset="0"/>
                <a:cs typeface="Calibri" panose="020F0502020204030204" pitchFamily="34" charset="0"/>
              </a:rPr>
              <a:t>Si tu as toujours des erreurs, appelle ou envoie un message à la maîtresse pour voir ensemble ce qui te gêne pour progresser. </a:t>
            </a:r>
          </a:p>
        </p:txBody>
      </p:sp>
      <p:pic>
        <p:nvPicPr>
          <p:cNvPr id="4" name="Image 3">
            <a:extLst>
              <a:ext uri="{FF2B5EF4-FFF2-40B4-BE49-F238E27FC236}">
                <a16:creationId xmlns:a16="http://schemas.microsoft.com/office/drawing/2014/main" id="{F0565DBB-BB62-4FE5-82B5-988015355DB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5156" y="628437"/>
            <a:ext cx="531495" cy="433070"/>
          </a:xfrm>
          <a:prstGeom prst="rect">
            <a:avLst/>
          </a:prstGeom>
        </p:spPr>
      </p:pic>
    </p:spTree>
    <p:extLst>
      <p:ext uri="{BB962C8B-B14F-4D97-AF65-F5344CB8AC3E}">
        <p14:creationId xmlns:p14="http://schemas.microsoft.com/office/powerpoint/2010/main" val="334437683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que">
  <a:themeElements>
    <a:clrScheme name="Organique">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que">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que">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1339</TotalTime>
  <Words>475</Words>
  <Application>Microsoft Office PowerPoint</Application>
  <PresentationFormat>Grand écran</PresentationFormat>
  <Paragraphs>60</Paragraphs>
  <Slides>11</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11</vt:i4>
      </vt:variant>
    </vt:vector>
  </HeadingPairs>
  <TitlesOfParts>
    <vt:vector size="15" baseType="lpstr">
      <vt:lpstr>Arial</vt:lpstr>
      <vt:lpstr>Calibri</vt:lpstr>
      <vt:lpstr>Garamond</vt:lpstr>
      <vt:lpstr>Organique</vt:lpstr>
      <vt:lpstr>Gagne ton chapitre !</vt:lpstr>
      <vt:lpstr>Gagne tes prochains textes de lecture en validant les défis !</vt:lpstr>
      <vt:lpstr>Les pronoms personnels</vt:lpstr>
      <vt:lpstr>Défi 8:  Remplace les groupes sujets soulignés par le pronom personnel qui convient :</vt:lpstr>
      <vt:lpstr> CORRECTION</vt:lpstr>
      <vt:lpstr>Résultats  </vt:lpstr>
      <vt:lpstr>Défi 8 : deuxième chance !</vt:lpstr>
      <vt:lpstr>CORRECTION</vt:lpstr>
      <vt:lpstr>Bilan</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Gagne ton chapitre !</dc:title>
  <dc:creator>MHF</dc:creator>
  <cp:lastModifiedBy>MH</cp:lastModifiedBy>
  <cp:revision>70</cp:revision>
  <dcterms:created xsi:type="dcterms:W3CDTF">2020-04-05T10:23:13Z</dcterms:created>
  <dcterms:modified xsi:type="dcterms:W3CDTF">2022-03-28T18:48:57Z</dcterms:modified>
</cp:coreProperties>
</file>